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625" r:id="rId5"/>
    <p:sldId id="256" r:id="rId6"/>
    <p:sldId id="259" r:id="rId7"/>
    <p:sldId id="654" r:id="rId8"/>
    <p:sldId id="268" r:id="rId9"/>
    <p:sldId id="65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E9F"/>
    <a:srgbClr val="D4242C"/>
    <a:srgbClr val="22A7DF"/>
    <a:srgbClr val="0F6186"/>
    <a:srgbClr val="07A2DF"/>
    <a:srgbClr val="000000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992ACB-5F07-4D29-9C73-E04547DB83D4}" v="12" dt="2026-05-08T10:31:29.3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9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77E7F-4F7B-429D-B94F-84D9D7DF1A4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A0399-3073-40CE-85A6-E1D3140F40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181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A0399-3073-40CE-85A6-E1D3140F404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3711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spcBef>
                <a:spcPts val="600"/>
              </a:spcBef>
              <a:buAutoNum type="arabicPeriod"/>
            </a:pPr>
            <a:r>
              <a:rPr lang="en-GB" sz="1400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Interest Rate Subsidy</a:t>
            </a:r>
          </a:p>
          <a:p>
            <a:pPr>
              <a:spcBef>
                <a:spcPts val="600"/>
              </a:spcBef>
            </a:pPr>
            <a:r>
              <a:rPr lang="en-GB" sz="1200" kern="0" dirty="0">
                <a:solidFill>
                  <a:srgbClr val="585858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This reduces the effective cost of borrowing, in practice driving the loan towards a zero-interest profile in the early years and materially improving affordability and much needed cash flow during the commercialisation phase.</a:t>
            </a:r>
          </a:p>
          <a:p>
            <a:pPr algn="just">
              <a:spcBef>
                <a:spcPts val="1800"/>
              </a:spcBef>
            </a:pPr>
            <a:r>
              <a:rPr lang="en-GB" sz="1400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Front Contribution Support</a:t>
            </a:r>
          </a:p>
          <a:p>
            <a:pPr>
              <a:spcBef>
                <a:spcPts val="600"/>
              </a:spcBef>
            </a:pPr>
            <a:r>
              <a:rPr lang="en-GB" sz="1200" kern="0" dirty="0">
                <a:solidFill>
                  <a:srgbClr val="585858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This addresses one of the most binding constraints in early-stage financing, namely the borrower’s ability to meet the upfront contribution required by the commercial bank by covering up to 50% of this requirement.</a:t>
            </a:r>
          </a:p>
          <a:p>
            <a:pPr algn="just">
              <a:spcBef>
                <a:spcPts val="1800"/>
              </a:spcBef>
            </a:pPr>
            <a:r>
              <a:rPr lang="en-GB" sz="1400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 Collateral Enhancement</a:t>
            </a:r>
          </a:p>
          <a:p>
            <a:pPr>
              <a:spcBef>
                <a:spcPts val="600"/>
              </a:spcBef>
            </a:pPr>
            <a:r>
              <a:rPr lang="en-GB" sz="1200" kern="0" dirty="0">
                <a:solidFill>
                  <a:srgbClr val="585858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This provides partial coverage of collateral requirements (up to 50%), directly mitigating collateral shortfalls which are typical in R&amp;D-driven or intangible-heavy projects, thereby enabling banks to extend credit where they otherwise would not.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A0399-3073-40CE-85A6-E1D3140F404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064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030A6-3D7C-8B66-AE8F-B724D7437C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7413F9-E813-FA5E-57AC-CC318DE48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E9C0A-89BF-D05B-3838-D43A84ABB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FA142-ABAF-749C-313C-A3179C43F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7DE30-F01D-7767-F9A0-6546C024D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635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8F967-7314-A973-C260-F2E711B07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985626-7FE6-4480-F272-1D1870EB4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7933A-FFEB-DB3B-9B31-819BFCE7B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801E6-795A-7828-2901-664C1A957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440B9F-07F5-F6E4-8D9D-012E4A480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5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681445-6A16-65C8-B3A0-1D6DA5F52D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D714F0-55E0-AB1D-4CAB-EDB2DF747D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9380B-822E-B02F-5F87-0FE8B0F41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411A28-402B-BF23-7459-FD0CF9DFB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AE36-EE57-EB83-BCD6-CDDA362AC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450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ntent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197" y="571500"/>
            <a:ext cx="6217920" cy="5715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58397" y="4000550"/>
            <a:ext cx="3657600" cy="228595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9D272B8-48A8-4F0B-9AF6-0AAB52322E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3547" y="5802116"/>
            <a:ext cx="2517221" cy="49096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9F914BC-7459-E63E-76E8-9B4362324A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934" t="14655" r="-24041" b="22109"/>
          <a:stretch/>
        </p:blipFill>
        <p:spPr>
          <a:xfrm flipH="1">
            <a:off x="4095045" y="0"/>
            <a:ext cx="8096955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192922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D2CD1-4D40-B223-14A3-1AD52F6BA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AA17E-9FD7-01B1-1E3B-4B2AEEB64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67684-BD52-3A23-4597-B0C5FAA06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A4107-DFC8-A1DE-AEF8-FB47AA5F9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6CFE0-C914-B522-D5D0-D6F747EB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074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9BF28-417E-F140-9396-611D9D13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57238-1C16-B65A-0C1A-937FD09A7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DA0C7-5D45-696F-95AA-964F4BDD3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7E3C6-B64B-C047-DD08-A1F448A89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B349F-E055-1B8E-BDAE-E3860B9BF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849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02454-2994-1A44-CF21-6DCFBD7ED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8025B-6DEE-6D05-3FDB-AFF2A8827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EA25EF-7B60-51F7-45E4-F6981A39E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31DD19-42F1-7A24-5BD4-7A194B29D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3B03A4-E3B0-4D0B-A1A3-2C9F3E3F1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D830BD-1F9B-3F86-CE50-523EEEC0D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559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BA35E-A314-98B4-58FC-7A6C7E6CA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0A58D-FCAA-A288-EF40-FC4D6512D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0726B-AA0F-9C76-ABA9-5946F270E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D12EC3-1562-EEEA-4BEB-F7C8919ACF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1B6C6B-5643-099E-E4BD-1E752247A4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C54128-C3FD-74D6-98BE-C7E8E6F17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D8DE99-744B-4957-846D-68BF8EEF6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57C5CC-DE8E-E36B-8020-A55791A42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556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C0FB8-29D2-FF2A-2016-34B0F4E91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AA8EB4-6AC0-8825-E7EF-FC194F7EF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ED189F-E217-52A6-E80F-46EE5D77D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19FBF9-7DF3-420C-754F-477BD76FA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243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FECE5E-798E-A1B6-06BB-AA5C5A9A1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5FDA3B-8EEB-273E-F2AD-54BB58DFD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16F711-A164-18A9-4B75-8FC1530C9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27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9E64D-37ED-A699-669E-6D1E05BC7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4B097-5E79-4B92-1F6F-C061DCBD19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CA2732-92B9-6ED5-465C-99859537A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49A138-61F7-F5CE-9B81-AB2536298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D95EB7-1CB7-E062-3036-AD2AC63E1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D87B61-8E2E-E312-C3F1-0FBCB4BAA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50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1D367-765C-1860-03BC-D9BA15835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1B44D5-624A-BA82-CC3E-A34C026298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D22DF8-9C63-0A7B-2482-DED2994CD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8F0102-3CF1-7CE7-6DDF-DB71BE7E2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AACAA-3C27-61EF-935A-15CF79D0E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672428-CAC1-7AD9-518C-46C44A1BE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028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3F1032-4507-7227-D17D-31AEF16B3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3A7428-B9E8-9E39-A8E5-3E7AE5A94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CE33-4378-4233-E097-53A7358E9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78A617-8E89-48D3-BE6D-E72133B7AF1E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D4FA6-7F52-9308-CA69-289B23847E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89A7C-A278-67E3-079C-151A6FEFE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C149AB-AE49-4C23-A083-499A63D24CAD}" type="slidenum">
              <a:rPr lang="en-GB" smtClean="0"/>
              <a:t>‹#›</a:t>
            </a:fld>
            <a:endParaRPr lang="en-GB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70F15DA1-7B07-8CDA-C888-8B183C86F821}"/>
              </a:ext>
            </a:extLst>
          </p:cNvPr>
          <p:cNvSpPr/>
          <p:nvPr userDrawn="1"/>
        </p:nvSpPr>
        <p:spPr>
          <a:xfrm rot="10800000">
            <a:off x="0" y="0"/>
            <a:ext cx="1800000" cy="1800000"/>
          </a:xfrm>
          <a:custGeom>
            <a:avLst/>
            <a:gdLst/>
            <a:ahLst/>
            <a:cxnLst/>
            <a:rect l="l" t="t" r="r" b="b"/>
            <a:pathLst>
              <a:path w="2279015" h="2155825">
                <a:moveTo>
                  <a:pt x="2278674" y="0"/>
                </a:moveTo>
                <a:lnTo>
                  <a:pt x="2248702" y="50292"/>
                </a:lnTo>
                <a:lnTo>
                  <a:pt x="2205141" y="121920"/>
                </a:lnTo>
                <a:lnTo>
                  <a:pt x="2161072" y="192405"/>
                </a:lnTo>
                <a:lnTo>
                  <a:pt x="2116495" y="261874"/>
                </a:lnTo>
                <a:lnTo>
                  <a:pt x="2071410" y="330327"/>
                </a:lnTo>
                <a:lnTo>
                  <a:pt x="2025944" y="397764"/>
                </a:lnTo>
                <a:lnTo>
                  <a:pt x="1979843" y="464185"/>
                </a:lnTo>
                <a:lnTo>
                  <a:pt x="1933361" y="529336"/>
                </a:lnTo>
                <a:lnTo>
                  <a:pt x="1886498" y="593725"/>
                </a:lnTo>
                <a:lnTo>
                  <a:pt x="1839000" y="656971"/>
                </a:lnTo>
                <a:lnTo>
                  <a:pt x="1791121" y="719201"/>
                </a:lnTo>
                <a:lnTo>
                  <a:pt x="1742734" y="780415"/>
                </a:lnTo>
                <a:lnTo>
                  <a:pt x="1693966" y="840486"/>
                </a:lnTo>
                <a:lnTo>
                  <a:pt x="1644690" y="899579"/>
                </a:lnTo>
                <a:lnTo>
                  <a:pt x="1594906" y="957567"/>
                </a:lnTo>
                <a:lnTo>
                  <a:pt x="1544614" y="1014539"/>
                </a:lnTo>
                <a:lnTo>
                  <a:pt x="1494068" y="1070508"/>
                </a:lnTo>
                <a:lnTo>
                  <a:pt x="1442887" y="1125347"/>
                </a:lnTo>
                <a:lnTo>
                  <a:pt x="1391325" y="1179093"/>
                </a:lnTo>
                <a:lnTo>
                  <a:pt x="1339255" y="1231811"/>
                </a:lnTo>
                <a:lnTo>
                  <a:pt x="1286804" y="1283423"/>
                </a:lnTo>
                <a:lnTo>
                  <a:pt x="1233845" y="1334020"/>
                </a:lnTo>
                <a:lnTo>
                  <a:pt x="1180378" y="1383614"/>
                </a:lnTo>
                <a:lnTo>
                  <a:pt x="1126657" y="1431975"/>
                </a:lnTo>
                <a:lnTo>
                  <a:pt x="1072301" y="1479346"/>
                </a:lnTo>
                <a:lnTo>
                  <a:pt x="1017564" y="1525689"/>
                </a:lnTo>
                <a:lnTo>
                  <a:pt x="962446" y="1570824"/>
                </a:lnTo>
                <a:lnTo>
                  <a:pt x="906820" y="1614944"/>
                </a:lnTo>
                <a:lnTo>
                  <a:pt x="850813" y="1657959"/>
                </a:lnTo>
                <a:lnTo>
                  <a:pt x="794425" y="1699958"/>
                </a:lnTo>
                <a:lnTo>
                  <a:pt x="737529" y="1740839"/>
                </a:lnTo>
                <a:lnTo>
                  <a:pt x="675172" y="1783943"/>
                </a:lnTo>
                <a:lnTo>
                  <a:pt x="612434" y="1825739"/>
                </a:lnTo>
                <a:lnTo>
                  <a:pt x="549188" y="1866328"/>
                </a:lnTo>
                <a:lnTo>
                  <a:pt x="485307" y="1905584"/>
                </a:lnTo>
                <a:lnTo>
                  <a:pt x="420918" y="1943633"/>
                </a:lnTo>
                <a:lnTo>
                  <a:pt x="356021" y="1980374"/>
                </a:lnTo>
                <a:lnTo>
                  <a:pt x="290743" y="2015896"/>
                </a:lnTo>
                <a:lnTo>
                  <a:pt x="224830" y="2050097"/>
                </a:lnTo>
                <a:lnTo>
                  <a:pt x="158536" y="2082987"/>
                </a:lnTo>
                <a:lnTo>
                  <a:pt x="91480" y="2114661"/>
                </a:lnTo>
                <a:lnTo>
                  <a:pt x="24297" y="2145021"/>
                </a:lnTo>
                <a:lnTo>
                  <a:pt x="0" y="2155444"/>
                </a:lnTo>
                <a:lnTo>
                  <a:pt x="2278674" y="2155444"/>
                </a:lnTo>
                <a:lnTo>
                  <a:pt x="2278674" y="0"/>
                </a:lnTo>
                <a:close/>
              </a:path>
            </a:pathLst>
          </a:custGeom>
          <a:solidFill>
            <a:srgbClr val="034E9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5A074FE5-F0CF-45FE-B707-1424AFE90532}"/>
              </a:ext>
            </a:extLst>
          </p:cNvPr>
          <p:cNvSpPr/>
          <p:nvPr userDrawn="1"/>
        </p:nvSpPr>
        <p:spPr>
          <a:xfrm>
            <a:off x="10392000" y="5058000"/>
            <a:ext cx="1800000" cy="1800000"/>
          </a:xfrm>
          <a:custGeom>
            <a:avLst/>
            <a:gdLst/>
            <a:ahLst/>
            <a:cxnLst/>
            <a:rect l="l" t="t" r="r" b="b"/>
            <a:pathLst>
              <a:path w="2279015" h="2155825">
                <a:moveTo>
                  <a:pt x="2278674" y="0"/>
                </a:moveTo>
                <a:lnTo>
                  <a:pt x="2248702" y="50292"/>
                </a:lnTo>
                <a:lnTo>
                  <a:pt x="2205141" y="121920"/>
                </a:lnTo>
                <a:lnTo>
                  <a:pt x="2161072" y="192405"/>
                </a:lnTo>
                <a:lnTo>
                  <a:pt x="2116495" y="261874"/>
                </a:lnTo>
                <a:lnTo>
                  <a:pt x="2071410" y="330327"/>
                </a:lnTo>
                <a:lnTo>
                  <a:pt x="2025944" y="397764"/>
                </a:lnTo>
                <a:lnTo>
                  <a:pt x="1979843" y="464185"/>
                </a:lnTo>
                <a:lnTo>
                  <a:pt x="1933361" y="529336"/>
                </a:lnTo>
                <a:lnTo>
                  <a:pt x="1886498" y="593725"/>
                </a:lnTo>
                <a:lnTo>
                  <a:pt x="1839000" y="656971"/>
                </a:lnTo>
                <a:lnTo>
                  <a:pt x="1791121" y="719201"/>
                </a:lnTo>
                <a:lnTo>
                  <a:pt x="1742734" y="780415"/>
                </a:lnTo>
                <a:lnTo>
                  <a:pt x="1693966" y="840486"/>
                </a:lnTo>
                <a:lnTo>
                  <a:pt x="1644690" y="899579"/>
                </a:lnTo>
                <a:lnTo>
                  <a:pt x="1594906" y="957567"/>
                </a:lnTo>
                <a:lnTo>
                  <a:pt x="1544614" y="1014539"/>
                </a:lnTo>
                <a:lnTo>
                  <a:pt x="1494068" y="1070508"/>
                </a:lnTo>
                <a:lnTo>
                  <a:pt x="1442887" y="1125347"/>
                </a:lnTo>
                <a:lnTo>
                  <a:pt x="1391325" y="1179093"/>
                </a:lnTo>
                <a:lnTo>
                  <a:pt x="1339255" y="1231811"/>
                </a:lnTo>
                <a:lnTo>
                  <a:pt x="1286804" y="1283423"/>
                </a:lnTo>
                <a:lnTo>
                  <a:pt x="1233845" y="1334020"/>
                </a:lnTo>
                <a:lnTo>
                  <a:pt x="1180378" y="1383614"/>
                </a:lnTo>
                <a:lnTo>
                  <a:pt x="1126657" y="1431975"/>
                </a:lnTo>
                <a:lnTo>
                  <a:pt x="1072301" y="1479346"/>
                </a:lnTo>
                <a:lnTo>
                  <a:pt x="1017564" y="1525689"/>
                </a:lnTo>
                <a:lnTo>
                  <a:pt x="962446" y="1570824"/>
                </a:lnTo>
                <a:lnTo>
                  <a:pt x="906820" y="1614944"/>
                </a:lnTo>
                <a:lnTo>
                  <a:pt x="850813" y="1657959"/>
                </a:lnTo>
                <a:lnTo>
                  <a:pt x="794425" y="1699958"/>
                </a:lnTo>
                <a:lnTo>
                  <a:pt x="737529" y="1740839"/>
                </a:lnTo>
                <a:lnTo>
                  <a:pt x="675172" y="1783943"/>
                </a:lnTo>
                <a:lnTo>
                  <a:pt x="612434" y="1825739"/>
                </a:lnTo>
                <a:lnTo>
                  <a:pt x="549188" y="1866328"/>
                </a:lnTo>
                <a:lnTo>
                  <a:pt x="485307" y="1905584"/>
                </a:lnTo>
                <a:lnTo>
                  <a:pt x="420918" y="1943633"/>
                </a:lnTo>
                <a:lnTo>
                  <a:pt x="356021" y="1980374"/>
                </a:lnTo>
                <a:lnTo>
                  <a:pt x="290743" y="2015896"/>
                </a:lnTo>
                <a:lnTo>
                  <a:pt x="224830" y="2050097"/>
                </a:lnTo>
                <a:lnTo>
                  <a:pt x="158536" y="2082987"/>
                </a:lnTo>
                <a:lnTo>
                  <a:pt x="91480" y="2114661"/>
                </a:lnTo>
                <a:lnTo>
                  <a:pt x="24297" y="2145021"/>
                </a:lnTo>
                <a:lnTo>
                  <a:pt x="0" y="2155444"/>
                </a:lnTo>
                <a:lnTo>
                  <a:pt x="2278674" y="2155444"/>
                </a:lnTo>
                <a:lnTo>
                  <a:pt x="2278674" y="0"/>
                </a:lnTo>
                <a:close/>
              </a:path>
            </a:pathLst>
          </a:custGeom>
          <a:solidFill>
            <a:srgbClr val="034E9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86054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71DB726-112B-FB44-E7D6-5E39EEBAF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45" y="1998996"/>
            <a:ext cx="7217664" cy="258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94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C5A857B-0F6D-0F73-7A2B-253212D4F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" y="-46561"/>
            <a:ext cx="12192000" cy="38100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01337" y="4652442"/>
            <a:ext cx="8270240" cy="137650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134505" marR="6773" indent="-1118419">
              <a:spcBef>
                <a:spcPts val="133"/>
              </a:spcBef>
            </a:pPr>
            <a:r>
              <a:rPr lang="en-GB" sz="3200" b="1" spc="-26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Black"/>
              </a:rPr>
              <a:t>GO TO MARKET</a:t>
            </a:r>
          </a:p>
          <a:p>
            <a:pPr marL="1134505" marR="6773" indent="-1118419">
              <a:spcBef>
                <a:spcPts val="133"/>
              </a:spcBef>
            </a:pPr>
            <a:r>
              <a:rPr lang="en-GB" sz="3200" b="1" spc="-260" dirty="0">
                <a:latin typeface="Cambria" panose="02040503050406030204" pitchFamily="18" charset="0"/>
                <a:ea typeface="Cambria" panose="02040503050406030204" pitchFamily="18" charset="0"/>
                <a:cs typeface="Arial Black"/>
              </a:rPr>
              <a:t>Loan Assistance Programme</a:t>
            </a:r>
          </a:p>
          <a:p>
            <a:pPr marL="1134505" marR="6773" indent="-1118419">
              <a:spcBef>
                <a:spcPts val="133"/>
              </a:spcBef>
            </a:pPr>
            <a:r>
              <a:rPr lang="en-GB" sz="2000" spc="-73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May</a:t>
            </a:r>
            <a:r>
              <a:rPr sz="2000" spc="-133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 </a:t>
            </a:r>
            <a:r>
              <a:rPr sz="2000" spc="-27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202</a:t>
            </a:r>
            <a:r>
              <a:rPr lang="en-GB" sz="2000" spc="-27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6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  <a:cs typeface="Lucida Sans Unicode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85239" y="4634829"/>
            <a:ext cx="2163428" cy="1156101"/>
          </a:xfrm>
          <a:prstGeom prst="rect">
            <a:avLst/>
          </a:prstGeom>
        </p:spPr>
      </p:pic>
      <p:sp>
        <p:nvSpPr>
          <p:cNvPr id="11" name="object 6">
            <a:extLst>
              <a:ext uri="{FF2B5EF4-FFF2-40B4-BE49-F238E27FC236}">
                <a16:creationId xmlns:a16="http://schemas.microsoft.com/office/drawing/2014/main" id="{22A996B8-5E24-164C-C690-7D285130F2D4}"/>
              </a:ext>
            </a:extLst>
          </p:cNvPr>
          <p:cNvSpPr/>
          <p:nvPr/>
        </p:nvSpPr>
        <p:spPr>
          <a:xfrm rot="10800000">
            <a:off x="1" y="-39327"/>
            <a:ext cx="3038687" cy="2874433"/>
          </a:xfrm>
          <a:custGeom>
            <a:avLst/>
            <a:gdLst/>
            <a:ahLst/>
            <a:cxnLst/>
            <a:rect l="l" t="t" r="r" b="b"/>
            <a:pathLst>
              <a:path w="2279015" h="2155825">
                <a:moveTo>
                  <a:pt x="2278674" y="0"/>
                </a:moveTo>
                <a:lnTo>
                  <a:pt x="2248702" y="50292"/>
                </a:lnTo>
                <a:lnTo>
                  <a:pt x="2205141" y="121920"/>
                </a:lnTo>
                <a:lnTo>
                  <a:pt x="2161072" y="192405"/>
                </a:lnTo>
                <a:lnTo>
                  <a:pt x="2116495" y="261874"/>
                </a:lnTo>
                <a:lnTo>
                  <a:pt x="2071410" y="330327"/>
                </a:lnTo>
                <a:lnTo>
                  <a:pt x="2025944" y="397764"/>
                </a:lnTo>
                <a:lnTo>
                  <a:pt x="1979843" y="464185"/>
                </a:lnTo>
                <a:lnTo>
                  <a:pt x="1933361" y="529336"/>
                </a:lnTo>
                <a:lnTo>
                  <a:pt x="1886498" y="593725"/>
                </a:lnTo>
                <a:lnTo>
                  <a:pt x="1839000" y="656971"/>
                </a:lnTo>
                <a:lnTo>
                  <a:pt x="1791121" y="719201"/>
                </a:lnTo>
                <a:lnTo>
                  <a:pt x="1742734" y="780415"/>
                </a:lnTo>
                <a:lnTo>
                  <a:pt x="1693966" y="840486"/>
                </a:lnTo>
                <a:lnTo>
                  <a:pt x="1644690" y="899579"/>
                </a:lnTo>
                <a:lnTo>
                  <a:pt x="1594906" y="957567"/>
                </a:lnTo>
                <a:lnTo>
                  <a:pt x="1544614" y="1014539"/>
                </a:lnTo>
                <a:lnTo>
                  <a:pt x="1494068" y="1070508"/>
                </a:lnTo>
                <a:lnTo>
                  <a:pt x="1442887" y="1125347"/>
                </a:lnTo>
                <a:lnTo>
                  <a:pt x="1391325" y="1179093"/>
                </a:lnTo>
                <a:lnTo>
                  <a:pt x="1339255" y="1231811"/>
                </a:lnTo>
                <a:lnTo>
                  <a:pt x="1286804" y="1283423"/>
                </a:lnTo>
                <a:lnTo>
                  <a:pt x="1233845" y="1334020"/>
                </a:lnTo>
                <a:lnTo>
                  <a:pt x="1180378" y="1383614"/>
                </a:lnTo>
                <a:lnTo>
                  <a:pt x="1126657" y="1431975"/>
                </a:lnTo>
                <a:lnTo>
                  <a:pt x="1072301" y="1479346"/>
                </a:lnTo>
                <a:lnTo>
                  <a:pt x="1017564" y="1525689"/>
                </a:lnTo>
                <a:lnTo>
                  <a:pt x="962446" y="1570824"/>
                </a:lnTo>
                <a:lnTo>
                  <a:pt x="906820" y="1614944"/>
                </a:lnTo>
                <a:lnTo>
                  <a:pt x="850813" y="1657959"/>
                </a:lnTo>
                <a:lnTo>
                  <a:pt x="794425" y="1699958"/>
                </a:lnTo>
                <a:lnTo>
                  <a:pt x="737529" y="1740839"/>
                </a:lnTo>
                <a:lnTo>
                  <a:pt x="675172" y="1783943"/>
                </a:lnTo>
                <a:lnTo>
                  <a:pt x="612434" y="1825739"/>
                </a:lnTo>
                <a:lnTo>
                  <a:pt x="549188" y="1866328"/>
                </a:lnTo>
                <a:lnTo>
                  <a:pt x="485307" y="1905584"/>
                </a:lnTo>
                <a:lnTo>
                  <a:pt x="420918" y="1943633"/>
                </a:lnTo>
                <a:lnTo>
                  <a:pt x="356021" y="1980374"/>
                </a:lnTo>
                <a:lnTo>
                  <a:pt x="290743" y="2015896"/>
                </a:lnTo>
                <a:lnTo>
                  <a:pt x="224830" y="2050097"/>
                </a:lnTo>
                <a:lnTo>
                  <a:pt x="158536" y="2082987"/>
                </a:lnTo>
                <a:lnTo>
                  <a:pt x="91480" y="2114661"/>
                </a:lnTo>
                <a:lnTo>
                  <a:pt x="24297" y="2145021"/>
                </a:lnTo>
                <a:lnTo>
                  <a:pt x="0" y="2155444"/>
                </a:lnTo>
                <a:lnTo>
                  <a:pt x="2278674" y="2155444"/>
                </a:lnTo>
                <a:lnTo>
                  <a:pt x="2278674" y="0"/>
                </a:lnTo>
                <a:close/>
              </a:path>
            </a:pathLst>
          </a:custGeom>
          <a:solidFill>
            <a:srgbClr val="034E9F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C1D8A3-B539-ECA3-0A68-C92FE88B4B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8"/>
          <a:stretch>
            <a:fillRect/>
          </a:stretch>
        </p:blipFill>
        <p:spPr bwMode="auto">
          <a:xfrm>
            <a:off x="6400011" y="4615432"/>
            <a:ext cx="2085228" cy="115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713" y="2218343"/>
            <a:ext cx="4130835" cy="2702519"/>
          </a:xfrm>
          <a:custGeom>
            <a:avLst/>
            <a:gdLst/>
            <a:ahLst/>
            <a:cxnLst/>
            <a:rect l="l" t="t" r="r" b="b"/>
            <a:pathLst>
              <a:path w="3321050" h="2075814">
                <a:moveTo>
                  <a:pt x="3320923" y="0"/>
                </a:moveTo>
                <a:lnTo>
                  <a:pt x="0" y="0"/>
                </a:lnTo>
                <a:lnTo>
                  <a:pt x="0" y="2075433"/>
                </a:lnTo>
                <a:lnTo>
                  <a:pt x="3320923" y="2075433"/>
                </a:lnTo>
                <a:lnTo>
                  <a:pt x="3320923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pPr defTabSz="1219170"/>
            <a:endParaRPr sz="2400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2800" y="3986636"/>
            <a:ext cx="4079579" cy="5839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086" marR="6773" algn="ctr" defTabSz="1219170">
              <a:spcBef>
                <a:spcPts val="133"/>
              </a:spcBef>
            </a:pPr>
            <a:r>
              <a:rPr lang="en-GB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MALTA’S</a:t>
            </a:r>
            <a:r>
              <a:rPr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 </a:t>
            </a:r>
            <a:r>
              <a:rPr lang="en-GB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DEVELOPMENT</a:t>
            </a:r>
            <a:r>
              <a:rPr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 </a:t>
            </a:r>
            <a:r>
              <a:rPr lang="en-GB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BANK </a:t>
            </a:r>
          </a:p>
          <a:p>
            <a:pPr marL="16086" marR="6773" algn="ctr" defTabSz="1219170">
              <a:spcBef>
                <a:spcPts val="133"/>
              </a:spcBef>
            </a:pPr>
            <a:r>
              <a:rPr lang="en-GB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SINCE 2017</a:t>
            </a:r>
            <a:endParaRPr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345123" y="4154121"/>
            <a:ext cx="592667" cy="592667"/>
            <a:chOff x="395782" y="3250945"/>
            <a:chExt cx="444500" cy="44450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7598" y="3250945"/>
              <a:ext cx="340575" cy="4443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5348" y="3362031"/>
              <a:ext cx="185087" cy="5185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95782" y="3280536"/>
              <a:ext cx="444500" cy="377825"/>
            </a:xfrm>
            <a:custGeom>
              <a:avLst/>
              <a:gdLst/>
              <a:ahLst/>
              <a:cxnLst/>
              <a:rect l="l" t="t" r="r" b="b"/>
              <a:pathLst>
                <a:path w="444500" h="377825">
                  <a:moveTo>
                    <a:pt x="81432" y="3302"/>
                  </a:moveTo>
                  <a:lnTo>
                    <a:pt x="78117" y="0"/>
                  </a:lnTo>
                  <a:lnTo>
                    <a:pt x="3314" y="0"/>
                  </a:lnTo>
                  <a:lnTo>
                    <a:pt x="0" y="3302"/>
                  </a:lnTo>
                  <a:lnTo>
                    <a:pt x="0" y="374523"/>
                  </a:lnTo>
                  <a:lnTo>
                    <a:pt x="3314" y="377825"/>
                  </a:lnTo>
                  <a:lnTo>
                    <a:pt x="11468" y="377825"/>
                  </a:lnTo>
                  <a:lnTo>
                    <a:pt x="14795" y="374523"/>
                  </a:lnTo>
                  <a:lnTo>
                    <a:pt x="14795" y="14859"/>
                  </a:lnTo>
                  <a:lnTo>
                    <a:pt x="78117" y="14859"/>
                  </a:lnTo>
                  <a:lnTo>
                    <a:pt x="81432" y="11557"/>
                  </a:lnTo>
                  <a:lnTo>
                    <a:pt x="81432" y="3302"/>
                  </a:lnTo>
                  <a:close/>
                </a:path>
                <a:path w="444500" h="377825">
                  <a:moveTo>
                    <a:pt x="444220" y="55118"/>
                  </a:moveTo>
                  <a:lnTo>
                    <a:pt x="440905" y="51816"/>
                  </a:lnTo>
                  <a:lnTo>
                    <a:pt x="366090" y="51816"/>
                  </a:lnTo>
                  <a:lnTo>
                    <a:pt x="362775" y="55118"/>
                  </a:lnTo>
                  <a:lnTo>
                    <a:pt x="362775" y="63373"/>
                  </a:lnTo>
                  <a:lnTo>
                    <a:pt x="366090" y="66675"/>
                  </a:lnTo>
                  <a:lnTo>
                    <a:pt x="429412" y="66675"/>
                  </a:lnTo>
                  <a:lnTo>
                    <a:pt x="429412" y="81534"/>
                  </a:lnTo>
                  <a:lnTo>
                    <a:pt x="366090" y="81534"/>
                  </a:lnTo>
                  <a:lnTo>
                    <a:pt x="362775" y="84836"/>
                  </a:lnTo>
                  <a:lnTo>
                    <a:pt x="362775" y="92964"/>
                  </a:lnTo>
                  <a:lnTo>
                    <a:pt x="366090" y="96266"/>
                  </a:lnTo>
                  <a:lnTo>
                    <a:pt x="429412" y="96266"/>
                  </a:lnTo>
                  <a:lnTo>
                    <a:pt x="429412" y="111125"/>
                  </a:lnTo>
                  <a:lnTo>
                    <a:pt x="366090" y="111125"/>
                  </a:lnTo>
                  <a:lnTo>
                    <a:pt x="362775" y="114427"/>
                  </a:lnTo>
                  <a:lnTo>
                    <a:pt x="362775" y="122555"/>
                  </a:lnTo>
                  <a:lnTo>
                    <a:pt x="366090" y="125984"/>
                  </a:lnTo>
                  <a:lnTo>
                    <a:pt x="429412" y="125984"/>
                  </a:lnTo>
                  <a:lnTo>
                    <a:pt x="429412" y="140716"/>
                  </a:lnTo>
                  <a:lnTo>
                    <a:pt x="366090" y="140716"/>
                  </a:lnTo>
                  <a:lnTo>
                    <a:pt x="362775" y="144018"/>
                  </a:lnTo>
                  <a:lnTo>
                    <a:pt x="362775" y="152273"/>
                  </a:lnTo>
                  <a:lnTo>
                    <a:pt x="366090" y="155575"/>
                  </a:lnTo>
                  <a:lnTo>
                    <a:pt x="429412" y="155575"/>
                  </a:lnTo>
                  <a:lnTo>
                    <a:pt x="429412" y="170434"/>
                  </a:lnTo>
                  <a:lnTo>
                    <a:pt x="388302" y="170434"/>
                  </a:lnTo>
                  <a:lnTo>
                    <a:pt x="384987" y="173736"/>
                  </a:lnTo>
                  <a:lnTo>
                    <a:pt x="384987" y="181864"/>
                  </a:lnTo>
                  <a:lnTo>
                    <a:pt x="388302" y="185166"/>
                  </a:lnTo>
                  <a:lnTo>
                    <a:pt x="429412" y="185166"/>
                  </a:lnTo>
                  <a:lnTo>
                    <a:pt x="429412" y="200025"/>
                  </a:lnTo>
                  <a:lnTo>
                    <a:pt x="395706" y="200025"/>
                  </a:lnTo>
                  <a:lnTo>
                    <a:pt x="392391" y="203327"/>
                  </a:lnTo>
                  <a:lnTo>
                    <a:pt x="392391" y="211467"/>
                  </a:lnTo>
                  <a:lnTo>
                    <a:pt x="395706" y="214884"/>
                  </a:lnTo>
                  <a:lnTo>
                    <a:pt x="429412" y="214884"/>
                  </a:lnTo>
                  <a:lnTo>
                    <a:pt x="429412" y="374523"/>
                  </a:lnTo>
                  <a:lnTo>
                    <a:pt x="432714" y="377825"/>
                  </a:lnTo>
                  <a:lnTo>
                    <a:pt x="440905" y="377825"/>
                  </a:lnTo>
                  <a:lnTo>
                    <a:pt x="444220" y="374523"/>
                  </a:lnTo>
                  <a:lnTo>
                    <a:pt x="444220" y="55118"/>
                  </a:lnTo>
                  <a:close/>
                </a:path>
              </a:pathLst>
            </a:custGeom>
            <a:solidFill>
              <a:srgbClr val="034E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058491" y="1397000"/>
            <a:ext cx="5276427" cy="231634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3019" defTabSz="1219170"/>
            <a:r>
              <a:rPr lang="en-GB" sz="1867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Access to Europe’s major multilateral lenders</a:t>
            </a:r>
          </a:p>
          <a:p>
            <a:pPr marL="33019" defTabSz="1219170"/>
            <a:endParaRPr lang="en-GB" sz="1867" b="1" kern="0" dirty="0">
              <a:solidFill>
                <a:srgbClr val="034E9F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  <a:p>
            <a:pPr defTabSz="1219170">
              <a:buClr>
                <a:srgbClr val="EDB500"/>
              </a:buClr>
              <a:buFont typeface="Arial"/>
              <a:buChar char="•"/>
            </a:pPr>
            <a:endParaRPr lang="en-GB" sz="1400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  <a:p>
            <a:pPr defTabSz="1219170">
              <a:buClr>
                <a:srgbClr val="EDB500"/>
              </a:buClr>
              <a:buFont typeface="Arial"/>
              <a:buChar char="•"/>
            </a:pPr>
            <a:endParaRPr lang="en-GB" sz="1400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  <a:p>
            <a:pPr marL="33019" defTabSz="1219170"/>
            <a:r>
              <a:rPr lang="en-GB" sz="1867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€690 million supported since 2017</a:t>
            </a:r>
            <a:endParaRPr lang="en-GB" sz="1867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  <a:p>
            <a:pPr marL="246374" indent="-229441" defTabSz="1219170">
              <a:buClr>
                <a:srgbClr val="EDB500"/>
              </a:buClr>
              <a:buSzPct val="200000"/>
              <a:buFont typeface="Arial"/>
              <a:buChar char="•"/>
              <a:tabLst>
                <a:tab pos="246374" algn="l"/>
              </a:tabLst>
            </a:pPr>
            <a:endParaRPr lang="en-GB" sz="1400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  <a:p>
            <a:pPr marL="246374" indent="-229441" defTabSz="1219170">
              <a:buClr>
                <a:srgbClr val="EDB500"/>
              </a:buClr>
              <a:buSzPct val="200000"/>
              <a:buFont typeface="Arial"/>
              <a:buChar char="•"/>
              <a:tabLst>
                <a:tab pos="246374" algn="l"/>
              </a:tabLst>
            </a:pPr>
            <a:endParaRPr lang="en-GB" sz="1400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  <a:p>
            <a:pPr marL="63498" defTabSz="1219170"/>
            <a:r>
              <a:rPr lang="en-GB" sz="1867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Leading promoter of sustainability and climate</a:t>
            </a:r>
            <a:r>
              <a:rPr lang="en-GB" sz="1867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 </a:t>
            </a:r>
            <a:r>
              <a:rPr lang="en-GB" sz="1867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finance in Malta</a:t>
            </a:r>
            <a:endParaRPr lang="en-GB" sz="1867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43770" y="1403005"/>
            <a:ext cx="592293" cy="59181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6096000" y="5294734"/>
            <a:ext cx="3355340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16086" defTabSz="1219170">
              <a:spcBef>
                <a:spcPts val="133"/>
              </a:spcBef>
            </a:pPr>
            <a:r>
              <a:rPr lang="en-GB" sz="1867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100% State-owned</a:t>
            </a:r>
            <a:endParaRPr lang="en-GB" sz="1867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400495" y="2326878"/>
            <a:ext cx="592667" cy="590973"/>
            <a:chOff x="3939413" y="2418333"/>
            <a:chExt cx="444500" cy="443230"/>
          </a:xfrm>
        </p:grpSpPr>
        <p:sp>
          <p:nvSpPr>
            <p:cNvPr id="16" name="object 16"/>
            <p:cNvSpPr/>
            <p:nvPr/>
          </p:nvSpPr>
          <p:spPr>
            <a:xfrm>
              <a:off x="3939413" y="2418333"/>
              <a:ext cx="444500" cy="443230"/>
            </a:xfrm>
            <a:custGeom>
              <a:avLst/>
              <a:gdLst/>
              <a:ahLst/>
              <a:cxnLst/>
              <a:rect l="l" t="t" r="r" b="b"/>
              <a:pathLst>
                <a:path w="444500" h="443230">
                  <a:moveTo>
                    <a:pt x="444246" y="306959"/>
                  </a:moveTo>
                  <a:lnTo>
                    <a:pt x="355346" y="306959"/>
                  </a:lnTo>
                  <a:lnTo>
                    <a:pt x="336804" y="325501"/>
                  </a:lnTo>
                  <a:lnTo>
                    <a:pt x="336804" y="163703"/>
                  </a:lnTo>
                  <a:lnTo>
                    <a:pt x="322453" y="143510"/>
                  </a:lnTo>
                  <a:lnTo>
                    <a:pt x="322453" y="159639"/>
                  </a:lnTo>
                  <a:lnTo>
                    <a:pt x="322453" y="425577"/>
                  </a:lnTo>
                  <a:lnTo>
                    <a:pt x="319278" y="428752"/>
                  </a:lnTo>
                  <a:lnTo>
                    <a:pt x="125095" y="428752"/>
                  </a:lnTo>
                  <a:lnTo>
                    <a:pt x="121793" y="425577"/>
                  </a:lnTo>
                  <a:lnTo>
                    <a:pt x="121793" y="159639"/>
                  </a:lnTo>
                  <a:lnTo>
                    <a:pt x="125095" y="156337"/>
                  </a:lnTo>
                  <a:lnTo>
                    <a:pt x="143764" y="156337"/>
                  </a:lnTo>
                  <a:lnTo>
                    <a:pt x="144399" y="161925"/>
                  </a:lnTo>
                  <a:lnTo>
                    <a:pt x="145542" y="167386"/>
                  </a:lnTo>
                  <a:lnTo>
                    <a:pt x="146939" y="172720"/>
                  </a:lnTo>
                  <a:lnTo>
                    <a:pt x="148717" y="177927"/>
                  </a:lnTo>
                  <a:lnTo>
                    <a:pt x="136144" y="177927"/>
                  </a:lnTo>
                  <a:lnTo>
                    <a:pt x="136144" y="242443"/>
                  </a:lnTo>
                  <a:lnTo>
                    <a:pt x="308102" y="242443"/>
                  </a:lnTo>
                  <a:lnTo>
                    <a:pt x="308102" y="228092"/>
                  </a:lnTo>
                  <a:lnTo>
                    <a:pt x="308102" y="177927"/>
                  </a:lnTo>
                  <a:lnTo>
                    <a:pt x="295529" y="177927"/>
                  </a:lnTo>
                  <a:lnTo>
                    <a:pt x="297307" y="172720"/>
                  </a:lnTo>
                  <a:lnTo>
                    <a:pt x="298831" y="167386"/>
                  </a:lnTo>
                  <a:lnTo>
                    <a:pt x="299847" y="161925"/>
                  </a:lnTo>
                  <a:lnTo>
                    <a:pt x="300609" y="156337"/>
                  </a:lnTo>
                  <a:lnTo>
                    <a:pt x="319278" y="156337"/>
                  </a:lnTo>
                  <a:lnTo>
                    <a:pt x="322453" y="159639"/>
                  </a:lnTo>
                  <a:lnTo>
                    <a:pt x="322453" y="143510"/>
                  </a:lnTo>
                  <a:lnTo>
                    <a:pt x="315341" y="142113"/>
                  </a:lnTo>
                  <a:lnTo>
                    <a:pt x="300609" y="142113"/>
                  </a:lnTo>
                  <a:lnTo>
                    <a:pt x="293751" y="118237"/>
                  </a:lnTo>
                  <a:lnTo>
                    <a:pt x="293751" y="192278"/>
                  </a:lnTo>
                  <a:lnTo>
                    <a:pt x="293751" y="199390"/>
                  </a:lnTo>
                  <a:lnTo>
                    <a:pt x="293751" y="213741"/>
                  </a:lnTo>
                  <a:lnTo>
                    <a:pt x="293751" y="228092"/>
                  </a:lnTo>
                  <a:lnTo>
                    <a:pt x="150495" y="228092"/>
                  </a:lnTo>
                  <a:lnTo>
                    <a:pt x="150495" y="213741"/>
                  </a:lnTo>
                  <a:lnTo>
                    <a:pt x="293751" y="213741"/>
                  </a:lnTo>
                  <a:lnTo>
                    <a:pt x="293751" y="199390"/>
                  </a:lnTo>
                  <a:lnTo>
                    <a:pt x="282956" y="199390"/>
                  </a:lnTo>
                  <a:lnTo>
                    <a:pt x="284861" y="197104"/>
                  </a:lnTo>
                  <a:lnTo>
                    <a:pt x="286639" y="194691"/>
                  </a:lnTo>
                  <a:lnTo>
                    <a:pt x="288290" y="192278"/>
                  </a:lnTo>
                  <a:lnTo>
                    <a:pt x="293751" y="192278"/>
                  </a:lnTo>
                  <a:lnTo>
                    <a:pt x="293751" y="118237"/>
                  </a:lnTo>
                  <a:lnTo>
                    <a:pt x="292608" y="113919"/>
                  </a:lnTo>
                  <a:lnTo>
                    <a:pt x="286639" y="106045"/>
                  </a:lnTo>
                  <a:lnTo>
                    <a:pt x="286639" y="149225"/>
                  </a:lnTo>
                  <a:lnTo>
                    <a:pt x="285165" y="161925"/>
                  </a:lnTo>
                  <a:lnTo>
                    <a:pt x="284937" y="163703"/>
                  </a:lnTo>
                  <a:lnTo>
                    <a:pt x="280289" y="177038"/>
                  </a:lnTo>
                  <a:lnTo>
                    <a:pt x="272796" y="189103"/>
                  </a:lnTo>
                  <a:lnTo>
                    <a:pt x="262509" y="199390"/>
                  </a:lnTo>
                  <a:lnTo>
                    <a:pt x="181737" y="199390"/>
                  </a:lnTo>
                  <a:lnTo>
                    <a:pt x="174625" y="192278"/>
                  </a:lnTo>
                  <a:lnTo>
                    <a:pt x="171577" y="189103"/>
                  </a:lnTo>
                  <a:lnTo>
                    <a:pt x="163957" y="177038"/>
                  </a:lnTo>
                  <a:lnTo>
                    <a:pt x="161290" y="169545"/>
                  </a:lnTo>
                  <a:lnTo>
                    <a:pt x="161290" y="199390"/>
                  </a:lnTo>
                  <a:lnTo>
                    <a:pt x="150495" y="199390"/>
                  </a:lnTo>
                  <a:lnTo>
                    <a:pt x="150495" y="192278"/>
                  </a:lnTo>
                  <a:lnTo>
                    <a:pt x="156083" y="192278"/>
                  </a:lnTo>
                  <a:lnTo>
                    <a:pt x="157607" y="194691"/>
                  </a:lnTo>
                  <a:lnTo>
                    <a:pt x="159385" y="197104"/>
                  </a:lnTo>
                  <a:lnTo>
                    <a:pt x="161290" y="199390"/>
                  </a:lnTo>
                  <a:lnTo>
                    <a:pt x="161290" y="169545"/>
                  </a:lnTo>
                  <a:lnTo>
                    <a:pt x="159258" y="163703"/>
                  </a:lnTo>
                  <a:lnTo>
                    <a:pt x="158496" y="156337"/>
                  </a:lnTo>
                  <a:lnTo>
                    <a:pt x="162687" y="124206"/>
                  </a:lnTo>
                  <a:lnTo>
                    <a:pt x="197104" y="89789"/>
                  </a:lnTo>
                  <a:lnTo>
                    <a:pt x="222123" y="84709"/>
                  </a:lnTo>
                  <a:lnTo>
                    <a:pt x="247269" y="89789"/>
                  </a:lnTo>
                  <a:lnTo>
                    <a:pt x="267716" y="103632"/>
                  </a:lnTo>
                  <a:lnTo>
                    <a:pt x="281559" y="124206"/>
                  </a:lnTo>
                  <a:lnTo>
                    <a:pt x="286639" y="149225"/>
                  </a:lnTo>
                  <a:lnTo>
                    <a:pt x="286639" y="106045"/>
                  </a:lnTo>
                  <a:lnTo>
                    <a:pt x="275463" y="91186"/>
                  </a:lnTo>
                  <a:lnTo>
                    <a:pt x="265150" y="84709"/>
                  </a:lnTo>
                  <a:lnTo>
                    <a:pt x="251206" y="75946"/>
                  </a:lnTo>
                  <a:lnTo>
                    <a:pt x="222123" y="70358"/>
                  </a:lnTo>
                  <a:lnTo>
                    <a:pt x="193040" y="75946"/>
                  </a:lnTo>
                  <a:lnTo>
                    <a:pt x="168910" y="91186"/>
                  </a:lnTo>
                  <a:lnTo>
                    <a:pt x="151765" y="113919"/>
                  </a:lnTo>
                  <a:lnTo>
                    <a:pt x="143764" y="142113"/>
                  </a:lnTo>
                  <a:lnTo>
                    <a:pt x="129032" y="142113"/>
                  </a:lnTo>
                  <a:lnTo>
                    <a:pt x="107569" y="163703"/>
                  </a:lnTo>
                  <a:lnTo>
                    <a:pt x="107569" y="242443"/>
                  </a:lnTo>
                  <a:lnTo>
                    <a:pt x="96774" y="228092"/>
                  </a:lnTo>
                  <a:lnTo>
                    <a:pt x="85979" y="228092"/>
                  </a:lnTo>
                  <a:lnTo>
                    <a:pt x="85979" y="177927"/>
                  </a:lnTo>
                  <a:lnTo>
                    <a:pt x="71755" y="177927"/>
                  </a:lnTo>
                  <a:lnTo>
                    <a:pt x="71755" y="228092"/>
                  </a:lnTo>
                  <a:lnTo>
                    <a:pt x="57404" y="228092"/>
                  </a:lnTo>
                  <a:lnTo>
                    <a:pt x="57404" y="156337"/>
                  </a:lnTo>
                  <a:lnTo>
                    <a:pt x="43053" y="156337"/>
                  </a:lnTo>
                  <a:lnTo>
                    <a:pt x="43053" y="228092"/>
                  </a:lnTo>
                  <a:lnTo>
                    <a:pt x="28702" y="228092"/>
                  </a:lnTo>
                  <a:lnTo>
                    <a:pt x="28702" y="134874"/>
                  </a:lnTo>
                  <a:lnTo>
                    <a:pt x="14351" y="134874"/>
                  </a:lnTo>
                  <a:lnTo>
                    <a:pt x="14351" y="228092"/>
                  </a:lnTo>
                  <a:lnTo>
                    <a:pt x="0" y="228092"/>
                  </a:lnTo>
                  <a:lnTo>
                    <a:pt x="0" y="242443"/>
                  </a:lnTo>
                  <a:lnTo>
                    <a:pt x="89662" y="242443"/>
                  </a:lnTo>
                  <a:lnTo>
                    <a:pt x="107569" y="266319"/>
                  </a:lnTo>
                  <a:lnTo>
                    <a:pt x="107569" y="421640"/>
                  </a:lnTo>
                  <a:lnTo>
                    <a:pt x="109220" y="430022"/>
                  </a:lnTo>
                  <a:lnTo>
                    <a:pt x="113792" y="436880"/>
                  </a:lnTo>
                  <a:lnTo>
                    <a:pt x="120650" y="441452"/>
                  </a:lnTo>
                  <a:lnTo>
                    <a:pt x="129032" y="443103"/>
                  </a:lnTo>
                  <a:lnTo>
                    <a:pt x="315341" y="443103"/>
                  </a:lnTo>
                  <a:lnTo>
                    <a:pt x="323596" y="441452"/>
                  </a:lnTo>
                  <a:lnTo>
                    <a:pt x="330454" y="436880"/>
                  </a:lnTo>
                  <a:lnTo>
                    <a:pt x="335026" y="430022"/>
                  </a:lnTo>
                  <a:lnTo>
                    <a:pt x="335280" y="428752"/>
                  </a:lnTo>
                  <a:lnTo>
                    <a:pt x="336804" y="421640"/>
                  </a:lnTo>
                  <a:lnTo>
                    <a:pt x="336804" y="345821"/>
                  </a:lnTo>
                  <a:lnTo>
                    <a:pt x="356997" y="325501"/>
                  </a:lnTo>
                  <a:lnTo>
                    <a:pt x="361315" y="321310"/>
                  </a:lnTo>
                  <a:lnTo>
                    <a:pt x="444246" y="321310"/>
                  </a:lnTo>
                  <a:lnTo>
                    <a:pt x="444246" y="306959"/>
                  </a:lnTo>
                  <a:close/>
                </a:path>
                <a:path w="444500" h="443230">
                  <a:moveTo>
                    <a:pt x="444246" y="20193"/>
                  </a:moveTo>
                  <a:lnTo>
                    <a:pt x="429895" y="127"/>
                  </a:lnTo>
                  <a:lnTo>
                    <a:pt x="429895" y="16256"/>
                  </a:lnTo>
                  <a:lnTo>
                    <a:pt x="429895" y="24130"/>
                  </a:lnTo>
                  <a:lnTo>
                    <a:pt x="426720" y="27305"/>
                  </a:lnTo>
                  <a:lnTo>
                    <a:pt x="418846" y="27305"/>
                  </a:lnTo>
                  <a:lnTo>
                    <a:pt x="415544" y="24130"/>
                  </a:lnTo>
                  <a:lnTo>
                    <a:pt x="415544" y="16256"/>
                  </a:lnTo>
                  <a:lnTo>
                    <a:pt x="418846" y="12954"/>
                  </a:lnTo>
                  <a:lnTo>
                    <a:pt x="426720" y="12954"/>
                  </a:lnTo>
                  <a:lnTo>
                    <a:pt x="429895" y="16256"/>
                  </a:lnTo>
                  <a:lnTo>
                    <a:pt x="429895" y="127"/>
                  </a:lnTo>
                  <a:lnTo>
                    <a:pt x="402971" y="11811"/>
                  </a:lnTo>
                  <a:lnTo>
                    <a:pt x="401510" y="19177"/>
                  </a:lnTo>
                  <a:lnTo>
                    <a:pt x="401434" y="22352"/>
                  </a:lnTo>
                  <a:lnTo>
                    <a:pt x="401574" y="23495"/>
                  </a:lnTo>
                  <a:lnTo>
                    <a:pt x="344043" y="54483"/>
                  </a:lnTo>
                  <a:lnTo>
                    <a:pt x="340372" y="51181"/>
                  </a:lnTo>
                  <a:lnTo>
                    <a:pt x="340512" y="51181"/>
                  </a:lnTo>
                  <a:lnTo>
                    <a:pt x="336804" y="49530"/>
                  </a:lnTo>
                  <a:lnTo>
                    <a:pt x="336804" y="66421"/>
                  </a:lnTo>
                  <a:lnTo>
                    <a:pt x="336804" y="74295"/>
                  </a:lnTo>
                  <a:lnTo>
                    <a:pt x="333629" y="77470"/>
                  </a:lnTo>
                  <a:lnTo>
                    <a:pt x="325628" y="77470"/>
                  </a:lnTo>
                  <a:lnTo>
                    <a:pt x="322453" y="74295"/>
                  </a:lnTo>
                  <a:lnTo>
                    <a:pt x="322453" y="66421"/>
                  </a:lnTo>
                  <a:lnTo>
                    <a:pt x="325628" y="63246"/>
                  </a:lnTo>
                  <a:lnTo>
                    <a:pt x="333629" y="63246"/>
                  </a:lnTo>
                  <a:lnTo>
                    <a:pt x="336804" y="66421"/>
                  </a:lnTo>
                  <a:lnTo>
                    <a:pt x="336804" y="49530"/>
                  </a:lnTo>
                  <a:lnTo>
                    <a:pt x="335153" y="48895"/>
                  </a:lnTo>
                  <a:lnTo>
                    <a:pt x="322707" y="48895"/>
                  </a:lnTo>
                  <a:lnTo>
                    <a:pt x="316738" y="52197"/>
                  </a:lnTo>
                  <a:lnTo>
                    <a:pt x="312801" y="57150"/>
                  </a:lnTo>
                  <a:lnTo>
                    <a:pt x="284353" y="47752"/>
                  </a:lnTo>
                  <a:lnTo>
                    <a:pt x="266319" y="41656"/>
                  </a:lnTo>
                  <a:lnTo>
                    <a:pt x="243586" y="34163"/>
                  </a:lnTo>
                  <a:lnTo>
                    <a:pt x="241935" y="26289"/>
                  </a:lnTo>
                  <a:lnTo>
                    <a:pt x="241808" y="25908"/>
                  </a:lnTo>
                  <a:lnTo>
                    <a:pt x="241173" y="25019"/>
                  </a:lnTo>
                  <a:lnTo>
                    <a:pt x="237236" y="19177"/>
                  </a:lnTo>
                  <a:lnTo>
                    <a:pt x="230378" y="14605"/>
                  </a:lnTo>
                  <a:lnTo>
                    <a:pt x="229958" y="14605"/>
                  </a:lnTo>
                  <a:lnTo>
                    <a:pt x="229362" y="14490"/>
                  </a:lnTo>
                  <a:lnTo>
                    <a:pt x="229362" y="30607"/>
                  </a:lnTo>
                  <a:lnTo>
                    <a:pt x="229362" y="38481"/>
                  </a:lnTo>
                  <a:lnTo>
                    <a:pt x="226060" y="41656"/>
                  </a:lnTo>
                  <a:lnTo>
                    <a:pt x="218186" y="41656"/>
                  </a:lnTo>
                  <a:lnTo>
                    <a:pt x="215011" y="38481"/>
                  </a:lnTo>
                  <a:lnTo>
                    <a:pt x="215011" y="30607"/>
                  </a:lnTo>
                  <a:lnTo>
                    <a:pt x="215900" y="29591"/>
                  </a:lnTo>
                  <a:lnTo>
                    <a:pt x="218186" y="27305"/>
                  </a:lnTo>
                  <a:lnTo>
                    <a:pt x="226060" y="27305"/>
                  </a:lnTo>
                  <a:lnTo>
                    <a:pt x="229362" y="30607"/>
                  </a:lnTo>
                  <a:lnTo>
                    <a:pt x="229362" y="14490"/>
                  </a:lnTo>
                  <a:lnTo>
                    <a:pt x="222123" y="12954"/>
                  </a:lnTo>
                  <a:lnTo>
                    <a:pt x="216027" y="13843"/>
                  </a:lnTo>
                  <a:lnTo>
                    <a:pt x="210693" y="16383"/>
                  </a:lnTo>
                  <a:lnTo>
                    <a:pt x="206248" y="20193"/>
                  </a:lnTo>
                  <a:lnTo>
                    <a:pt x="202946" y="25019"/>
                  </a:lnTo>
                  <a:lnTo>
                    <a:pt x="121285" y="15367"/>
                  </a:lnTo>
                  <a:lnTo>
                    <a:pt x="107670" y="127"/>
                  </a:lnTo>
                  <a:lnTo>
                    <a:pt x="107569" y="24130"/>
                  </a:lnTo>
                  <a:lnTo>
                    <a:pt x="104267" y="27305"/>
                  </a:lnTo>
                  <a:lnTo>
                    <a:pt x="96393" y="27305"/>
                  </a:lnTo>
                  <a:lnTo>
                    <a:pt x="93218" y="24130"/>
                  </a:lnTo>
                  <a:lnTo>
                    <a:pt x="93218" y="16256"/>
                  </a:lnTo>
                  <a:lnTo>
                    <a:pt x="96393" y="12954"/>
                  </a:lnTo>
                  <a:lnTo>
                    <a:pt x="104267" y="12954"/>
                  </a:lnTo>
                  <a:lnTo>
                    <a:pt x="107569" y="16256"/>
                  </a:lnTo>
                  <a:lnTo>
                    <a:pt x="107569" y="12954"/>
                  </a:lnTo>
                  <a:lnTo>
                    <a:pt x="107569" y="0"/>
                  </a:lnTo>
                  <a:lnTo>
                    <a:pt x="80518" y="11811"/>
                  </a:lnTo>
                  <a:lnTo>
                    <a:pt x="78867" y="20193"/>
                  </a:lnTo>
                  <a:lnTo>
                    <a:pt x="78867" y="22352"/>
                  </a:lnTo>
                  <a:lnTo>
                    <a:pt x="79248" y="24130"/>
                  </a:lnTo>
                  <a:lnTo>
                    <a:pt x="79248" y="24257"/>
                  </a:lnTo>
                  <a:lnTo>
                    <a:pt x="79756" y="25908"/>
                  </a:lnTo>
                  <a:lnTo>
                    <a:pt x="79883" y="26289"/>
                  </a:lnTo>
                  <a:lnTo>
                    <a:pt x="33655" y="59817"/>
                  </a:lnTo>
                  <a:lnTo>
                    <a:pt x="30226" y="57404"/>
                  </a:lnTo>
                  <a:lnTo>
                    <a:pt x="28702" y="56896"/>
                  </a:lnTo>
                  <a:lnTo>
                    <a:pt x="28702" y="73533"/>
                  </a:lnTo>
                  <a:lnTo>
                    <a:pt x="28702" y="81534"/>
                  </a:lnTo>
                  <a:lnTo>
                    <a:pt x="25527" y="84709"/>
                  </a:lnTo>
                  <a:lnTo>
                    <a:pt x="17653" y="84709"/>
                  </a:lnTo>
                  <a:lnTo>
                    <a:pt x="14351" y="81534"/>
                  </a:lnTo>
                  <a:lnTo>
                    <a:pt x="14351" y="73533"/>
                  </a:lnTo>
                  <a:lnTo>
                    <a:pt x="17653" y="70358"/>
                  </a:lnTo>
                  <a:lnTo>
                    <a:pt x="25527" y="70358"/>
                  </a:lnTo>
                  <a:lnTo>
                    <a:pt x="28702" y="73533"/>
                  </a:lnTo>
                  <a:lnTo>
                    <a:pt x="28702" y="56896"/>
                  </a:lnTo>
                  <a:lnTo>
                    <a:pt x="26035" y="56007"/>
                  </a:lnTo>
                  <a:lnTo>
                    <a:pt x="21590" y="56007"/>
                  </a:lnTo>
                  <a:lnTo>
                    <a:pt x="0" y="77470"/>
                  </a:lnTo>
                  <a:lnTo>
                    <a:pt x="1651" y="85598"/>
                  </a:lnTo>
                  <a:lnTo>
                    <a:pt x="1778" y="85852"/>
                  </a:lnTo>
                  <a:lnTo>
                    <a:pt x="6350" y="92710"/>
                  </a:lnTo>
                  <a:lnTo>
                    <a:pt x="13208" y="97409"/>
                  </a:lnTo>
                  <a:lnTo>
                    <a:pt x="21590" y="99060"/>
                  </a:lnTo>
                  <a:lnTo>
                    <a:pt x="29845" y="97409"/>
                  </a:lnTo>
                  <a:lnTo>
                    <a:pt x="36703" y="92710"/>
                  </a:lnTo>
                  <a:lnTo>
                    <a:pt x="41275" y="85852"/>
                  </a:lnTo>
                  <a:lnTo>
                    <a:pt x="41516" y="84709"/>
                  </a:lnTo>
                  <a:lnTo>
                    <a:pt x="43053" y="77470"/>
                  </a:lnTo>
                  <a:lnTo>
                    <a:pt x="43053" y="75438"/>
                  </a:lnTo>
                  <a:lnTo>
                    <a:pt x="42672" y="73533"/>
                  </a:lnTo>
                  <a:lnTo>
                    <a:pt x="42672" y="73406"/>
                  </a:lnTo>
                  <a:lnTo>
                    <a:pt x="42037" y="71501"/>
                  </a:lnTo>
                  <a:lnTo>
                    <a:pt x="43561" y="70358"/>
                  </a:lnTo>
                  <a:lnTo>
                    <a:pt x="58051" y="59817"/>
                  </a:lnTo>
                  <a:lnTo>
                    <a:pt x="88265" y="37846"/>
                  </a:lnTo>
                  <a:lnTo>
                    <a:pt x="91694" y="40259"/>
                  </a:lnTo>
                  <a:lnTo>
                    <a:pt x="95885" y="41656"/>
                  </a:lnTo>
                  <a:lnTo>
                    <a:pt x="100330" y="41656"/>
                  </a:lnTo>
                  <a:lnTo>
                    <a:pt x="106426" y="40767"/>
                  </a:lnTo>
                  <a:lnTo>
                    <a:pt x="111467" y="38481"/>
                  </a:lnTo>
                  <a:lnTo>
                    <a:pt x="111633" y="38481"/>
                  </a:lnTo>
                  <a:lnTo>
                    <a:pt x="112268" y="37846"/>
                  </a:lnTo>
                  <a:lnTo>
                    <a:pt x="116205" y="34544"/>
                  </a:lnTo>
                  <a:lnTo>
                    <a:pt x="119507" y="29591"/>
                  </a:lnTo>
                  <a:lnTo>
                    <a:pt x="201168" y="39243"/>
                  </a:lnTo>
                  <a:lnTo>
                    <a:pt x="203962" y="45974"/>
                  </a:lnTo>
                  <a:lnTo>
                    <a:pt x="208661" y="51181"/>
                  </a:lnTo>
                  <a:lnTo>
                    <a:pt x="214884" y="54737"/>
                  </a:lnTo>
                  <a:lnTo>
                    <a:pt x="222123" y="56007"/>
                  </a:lnTo>
                  <a:lnTo>
                    <a:pt x="228981" y="56007"/>
                  </a:lnTo>
                  <a:lnTo>
                    <a:pt x="235077" y="52705"/>
                  </a:lnTo>
                  <a:lnTo>
                    <a:pt x="239014" y="47752"/>
                  </a:lnTo>
                  <a:lnTo>
                    <a:pt x="308229" y="70739"/>
                  </a:lnTo>
                  <a:lnTo>
                    <a:pt x="329692" y="91821"/>
                  </a:lnTo>
                  <a:lnTo>
                    <a:pt x="337820" y="90170"/>
                  </a:lnTo>
                  <a:lnTo>
                    <a:pt x="344805" y="85598"/>
                  </a:lnTo>
                  <a:lnTo>
                    <a:pt x="349377" y="78740"/>
                  </a:lnTo>
                  <a:lnTo>
                    <a:pt x="349631" y="77470"/>
                  </a:lnTo>
                  <a:lnTo>
                    <a:pt x="351028" y="70739"/>
                  </a:lnTo>
                  <a:lnTo>
                    <a:pt x="351155" y="69215"/>
                  </a:lnTo>
                  <a:lnTo>
                    <a:pt x="350774" y="67056"/>
                  </a:lnTo>
                  <a:lnTo>
                    <a:pt x="358013" y="63246"/>
                  </a:lnTo>
                  <a:lnTo>
                    <a:pt x="369189" y="57150"/>
                  </a:lnTo>
                  <a:lnTo>
                    <a:pt x="374269" y="54483"/>
                  </a:lnTo>
                  <a:lnTo>
                    <a:pt x="408432" y="36068"/>
                  </a:lnTo>
                  <a:lnTo>
                    <a:pt x="412242" y="39497"/>
                  </a:lnTo>
                  <a:lnTo>
                    <a:pt x="417195" y="41656"/>
                  </a:lnTo>
                  <a:lnTo>
                    <a:pt x="422783" y="41656"/>
                  </a:lnTo>
                  <a:lnTo>
                    <a:pt x="442836" y="27305"/>
                  </a:lnTo>
                  <a:lnTo>
                    <a:pt x="444246" y="20193"/>
                  </a:lnTo>
                  <a:close/>
                </a:path>
              </a:pathLst>
            </a:custGeom>
            <a:solidFill>
              <a:srgbClr val="034E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32834" y="2525417"/>
              <a:ext cx="57410" cy="78971"/>
            </a:xfrm>
            <a:prstGeom prst="rect">
              <a:avLst/>
            </a:prstGeom>
          </p:spPr>
        </p:pic>
      </p:grpSp>
      <p:pic>
        <p:nvPicPr>
          <p:cNvPr id="34" name="object 8">
            <a:extLst>
              <a:ext uri="{FF2B5EF4-FFF2-40B4-BE49-F238E27FC236}">
                <a16:creationId xmlns:a16="http://schemas.microsoft.com/office/drawing/2014/main" id="{B8C16C20-CF02-9545-8D24-F32F71A5E12F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6635" y="2403708"/>
            <a:ext cx="3157844" cy="1696376"/>
          </a:xfrm>
          <a:prstGeom prst="rect">
            <a:avLst/>
          </a:prstGeom>
        </p:spPr>
      </p:pic>
      <p:pic>
        <p:nvPicPr>
          <p:cNvPr id="36" name="Picture 35" descr="A red white and black shield with a crown and leaves&#10;&#10;AI-generated content may be incorrect.">
            <a:extLst>
              <a:ext uri="{FF2B5EF4-FFF2-40B4-BE49-F238E27FC236}">
                <a16:creationId xmlns:a16="http://schemas.microsoft.com/office/drawing/2014/main" id="{B94DAE5B-9075-72D2-C892-66DC0BFF76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648" y="5017601"/>
            <a:ext cx="670415" cy="858689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6D123032-E928-2FE5-25BE-760FFA7F8828}"/>
              </a:ext>
            </a:extLst>
          </p:cNvPr>
          <p:cNvGrpSpPr/>
          <p:nvPr/>
        </p:nvGrpSpPr>
        <p:grpSpPr>
          <a:xfrm>
            <a:off x="5226088" y="3066540"/>
            <a:ext cx="709975" cy="660537"/>
            <a:chOff x="3903183" y="3259567"/>
            <a:chExt cx="532481" cy="495403"/>
          </a:xfrm>
        </p:grpSpPr>
        <p:grpSp>
          <p:nvGrpSpPr>
            <p:cNvPr id="18" name="object 18"/>
            <p:cNvGrpSpPr/>
            <p:nvPr/>
          </p:nvGrpSpPr>
          <p:grpSpPr>
            <a:xfrm>
              <a:off x="3995609" y="3314534"/>
              <a:ext cx="440055" cy="440436"/>
              <a:chOff x="4010278" y="3425698"/>
              <a:chExt cx="440055" cy="440436"/>
            </a:xfrm>
          </p:grpSpPr>
          <p:sp>
            <p:nvSpPr>
              <p:cNvPr id="19" name="object 19"/>
              <p:cNvSpPr/>
              <p:nvPr/>
            </p:nvSpPr>
            <p:spPr>
              <a:xfrm>
                <a:off x="4010278" y="3688334"/>
                <a:ext cx="404495" cy="177800"/>
              </a:xfrm>
              <a:custGeom>
                <a:avLst/>
                <a:gdLst/>
                <a:ahLst/>
                <a:cxnLst/>
                <a:rect l="l" t="t" r="r" b="b"/>
                <a:pathLst>
                  <a:path w="404495" h="177800">
                    <a:moveTo>
                      <a:pt x="113537" y="0"/>
                    </a:moveTo>
                    <a:lnTo>
                      <a:pt x="88773" y="4952"/>
                    </a:lnTo>
                    <a:lnTo>
                      <a:pt x="68453" y="18668"/>
                    </a:lnTo>
                    <a:lnTo>
                      <a:pt x="54737" y="38988"/>
                    </a:lnTo>
                    <a:lnTo>
                      <a:pt x="49657" y="64261"/>
                    </a:lnTo>
                    <a:lnTo>
                      <a:pt x="30099" y="70484"/>
                    </a:lnTo>
                    <a:lnTo>
                      <a:pt x="14350" y="82930"/>
                    </a:lnTo>
                    <a:lnTo>
                      <a:pt x="3810" y="100075"/>
                    </a:lnTo>
                    <a:lnTo>
                      <a:pt x="0" y="120649"/>
                    </a:lnTo>
                    <a:lnTo>
                      <a:pt x="4445" y="142747"/>
                    </a:lnTo>
                    <a:lnTo>
                      <a:pt x="16637" y="160781"/>
                    </a:lnTo>
                    <a:lnTo>
                      <a:pt x="34671" y="172973"/>
                    </a:lnTo>
                    <a:lnTo>
                      <a:pt x="56769" y="177418"/>
                    </a:lnTo>
                    <a:lnTo>
                      <a:pt x="361950" y="177418"/>
                    </a:lnTo>
                    <a:lnTo>
                      <a:pt x="392303" y="171195"/>
                    </a:lnTo>
                    <a:lnTo>
                      <a:pt x="404241" y="163194"/>
                    </a:lnTo>
                    <a:lnTo>
                      <a:pt x="56769" y="163194"/>
                    </a:lnTo>
                    <a:lnTo>
                      <a:pt x="40259" y="159892"/>
                    </a:lnTo>
                    <a:lnTo>
                      <a:pt x="26670" y="150748"/>
                    </a:lnTo>
                    <a:lnTo>
                      <a:pt x="17525" y="137159"/>
                    </a:lnTo>
                    <a:lnTo>
                      <a:pt x="14224" y="120649"/>
                    </a:lnTo>
                    <a:lnTo>
                      <a:pt x="17525" y="104012"/>
                    </a:lnTo>
                    <a:lnTo>
                      <a:pt x="26670" y="90550"/>
                    </a:lnTo>
                    <a:lnTo>
                      <a:pt x="40132" y="81406"/>
                    </a:lnTo>
                    <a:lnTo>
                      <a:pt x="56515" y="77977"/>
                    </a:lnTo>
                    <a:lnTo>
                      <a:pt x="59309" y="77977"/>
                    </a:lnTo>
                    <a:lnTo>
                      <a:pt x="61087" y="77342"/>
                    </a:lnTo>
                    <a:lnTo>
                      <a:pt x="64008" y="74167"/>
                    </a:lnTo>
                    <a:lnTo>
                      <a:pt x="64643" y="72135"/>
                    </a:lnTo>
                    <a:lnTo>
                      <a:pt x="63881" y="65912"/>
                    </a:lnTo>
                    <a:lnTo>
                      <a:pt x="63881" y="63880"/>
                    </a:lnTo>
                    <a:lnTo>
                      <a:pt x="67818" y="44449"/>
                    </a:lnTo>
                    <a:lnTo>
                      <a:pt x="78486" y="28701"/>
                    </a:lnTo>
                    <a:lnTo>
                      <a:pt x="94234" y="18033"/>
                    </a:lnTo>
                    <a:lnTo>
                      <a:pt x="113537" y="14096"/>
                    </a:lnTo>
                    <a:lnTo>
                      <a:pt x="152146" y="14096"/>
                    </a:lnTo>
                    <a:lnTo>
                      <a:pt x="154940" y="5460"/>
                    </a:lnTo>
                    <a:lnTo>
                      <a:pt x="139573" y="5460"/>
                    </a:lnTo>
                    <a:lnTo>
                      <a:pt x="133350" y="3047"/>
                    </a:lnTo>
                    <a:lnTo>
                      <a:pt x="127126" y="1396"/>
                    </a:lnTo>
                    <a:lnTo>
                      <a:pt x="127381" y="1396"/>
                    </a:lnTo>
                    <a:lnTo>
                      <a:pt x="120269" y="253"/>
                    </a:lnTo>
                    <a:lnTo>
                      <a:pt x="113537" y="0"/>
                    </a:lnTo>
                    <a:close/>
                  </a:path>
                </a:pathLst>
              </a:custGeom>
              <a:solidFill>
                <a:srgbClr val="034E9F"/>
              </a:solidFill>
            </p:spPr>
            <p:txBody>
              <a:bodyPr wrap="square" lIns="0" tIns="0" rIns="0" bIns="0" rtlCol="0"/>
              <a:lstStyle/>
              <a:p>
                <a:pPr defTabSz="1219170"/>
                <a:endParaRPr sz="2400" kern="0">
                  <a:solidFill>
                    <a:sysClr val="windowText" lastClr="00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0" name="object 20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4372228" y="3723767"/>
                <a:ext cx="78105" cy="127762"/>
              </a:xfrm>
              <a:prstGeom prst="rect">
                <a:avLst/>
              </a:prstGeom>
            </p:spPr>
          </p:pic>
          <p:pic>
            <p:nvPicPr>
              <p:cNvPr id="21" name="object 21"/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4173600" y="3650107"/>
                <a:ext cx="111251" cy="144653"/>
              </a:xfrm>
              <a:prstGeom prst="rect">
                <a:avLst/>
              </a:prstGeom>
            </p:spPr>
          </p:pic>
          <p:sp>
            <p:nvSpPr>
              <p:cNvPr id="22" name="object 22"/>
              <p:cNvSpPr/>
              <p:nvPr/>
            </p:nvSpPr>
            <p:spPr>
              <a:xfrm>
                <a:off x="4244466" y="3439922"/>
                <a:ext cx="71120" cy="340995"/>
              </a:xfrm>
              <a:custGeom>
                <a:avLst/>
                <a:gdLst/>
                <a:ahLst/>
                <a:cxnLst/>
                <a:rect l="l" t="t" r="r" b="b"/>
                <a:pathLst>
                  <a:path w="71120" h="340995">
                    <a:moveTo>
                      <a:pt x="31242" y="0"/>
                    </a:moveTo>
                    <a:lnTo>
                      <a:pt x="0" y="0"/>
                    </a:lnTo>
                    <a:lnTo>
                      <a:pt x="11049" y="2158"/>
                    </a:lnTo>
                    <a:lnTo>
                      <a:pt x="20066" y="8254"/>
                    </a:lnTo>
                    <a:lnTo>
                      <a:pt x="26162" y="17271"/>
                    </a:lnTo>
                    <a:lnTo>
                      <a:pt x="28448" y="28320"/>
                    </a:lnTo>
                    <a:lnTo>
                      <a:pt x="28448" y="233044"/>
                    </a:lnTo>
                    <a:lnTo>
                      <a:pt x="29591" y="235330"/>
                    </a:lnTo>
                    <a:lnTo>
                      <a:pt x="55118" y="270001"/>
                    </a:lnTo>
                    <a:lnTo>
                      <a:pt x="56769" y="283844"/>
                    </a:lnTo>
                    <a:lnTo>
                      <a:pt x="52324" y="305942"/>
                    </a:lnTo>
                    <a:lnTo>
                      <a:pt x="40132" y="323976"/>
                    </a:lnTo>
                    <a:lnTo>
                      <a:pt x="22098" y="336168"/>
                    </a:lnTo>
                    <a:lnTo>
                      <a:pt x="0" y="340613"/>
                    </a:lnTo>
                    <a:lnTo>
                      <a:pt x="40386" y="340613"/>
                    </a:lnTo>
                    <a:lnTo>
                      <a:pt x="50165" y="334009"/>
                    </a:lnTo>
                    <a:lnTo>
                      <a:pt x="65405" y="311403"/>
                    </a:lnTo>
                    <a:lnTo>
                      <a:pt x="70993" y="283844"/>
                    </a:lnTo>
                    <a:lnTo>
                      <a:pt x="69087" y="267334"/>
                    </a:lnTo>
                    <a:lnTo>
                      <a:pt x="63500" y="252094"/>
                    </a:lnTo>
                    <a:lnTo>
                      <a:pt x="54610" y="238505"/>
                    </a:lnTo>
                    <a:lnTo>
                      <a:pt x="42672" y="227075"/>
                    </a:lnTo>
                    <a:lnTo>
                      <a:pt x="42672" y="210184"/>
                    </a:lnTo>
                    <a:lnTo>
                      <a:pt x="66167" y="210184"/>
                    </a:lnTo>
                    <a:lnTo>
                      <a:pt x="64516" y="208279"/>
                    </a:lnTo>
                    <a:lnTo>
                      <a:pt x="42672" y="194182"/>
                    </a:lnTo>
                    <a:lnTo>
                      <a:pt x="42672" y="28320"/>
                    </a:lnTo>
                    <a:lnTo>
                      <a:pt x="39243" y="11810"/>
                    </a:lnTo>
                    <a:lnTo>
                      <a:pt x="31242" y="0"/>
                    </a:lnTo>
                    <a:close/>
                  </a:path>
                </a:pathLst>
              </a:custGeom>
              <a:solidFill>
                <a:srgbClr val="034E9F"/>
              </a:solidFill>
            </p:spPr>
            <p:txBody>
              <a:bodyPr wrap="square" lIns="0" tIns="0" rIns="0" bIns="0" rtlCol="0"/>
              <a:lstStyle/>
              <a:p>
                <a:pPr defTabSz="1219170"/>
                <a:endParaRPr sz="2400" kern="0">
                  <a:solidFill>
                    <a:sysClr val="windowText" lastClr="00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3" name="object 23"/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4287138" y="3650107"/>
                <a:ext cx="127381" cy="83693"/>
              </a:xfrm>
              <a:prstGeom prst="rect">
                <a:avLst/>
              </a:prstGeom>
            </p:spPr>
          </p:pic>
          <p:sp>
            <p:nvSpPr>
              <p:cNvPr id="24" name="object 24"/>
              <p:cNvSpPr/>
              <p:nvPr/>
            </p:nvSpPr>
            <p:spPr>
              <a:xfrm>
                <a:off x="4149851" y="3425698"/>
                <a:ext cx="126364" cy="268605"/>
              </a:xfrm>
              <a:custGeom>
                <a:avLst/>
                <a:gdLst/>
                <a:ahLst/>
                <a:cxnLst/>
                <a:rect l="l" t="t" r="r" b="b"/>
                <a:pathLst>
                  <a:path w="126364" h="268604">
                    <a:moveTo>
                      <a:pt x="94614" y="0"/>
                    </a:moveTo>
                    <a:lnTo>
                      <a:pt x="78105" y="3301"/>
                    </a:lnTo>
                    <a:lnTo>
                      <a:pt x="64515" y="12445"/>
                    </a:lnTo>
                    <a:lnTo>
                      <a:pt x="55372" y="26034"/>
                    </a:lnTo>
                    <a:lnTo>
                      <a:pt x="52070" y="42544"/>
                    </a:lnTo>
                    <a:lnTo>
                      <a:pt x="23749" y="42544"/>
                    </a:lnTo>
                    <a:lnTo>
                      <a:pt x="23749" y="56768"/>
                    </a:lnTo>
                    <a:lnTo>
                      <a:pt x="52070" y="56768"/>
                    </a:lnTo>
                    <a:lnTo>
                      <a:pt x="52070" y="70993"/>
                    </a:lnTo>
                    <a:lnTo>
                      <a:pt x="23749" y="70993"/>
                    </a:lnTo>
                    <a:lnTo>
                      <a:pt x="23749" y="85089"/>
                    </a:lnTo>
                    <a:lnTo>
                      <a:pt x="52070" y="85089"/>
                    </a:lnTo>
                    <a:lnTo>
                      <a:pt x="52070" y="99313"/>
                    </a:lnTo>
                    <a:lnTo>
                      <a:pt x="23749" y="99313"/>
                    </a:lnTo>
                    <a:lnTo>
                      <a:pt x="23749" y="113537"/>
                    </a:lnTo>
                    <a:lnTo>
                      <a:pt x="52070" y="113537"/>
                    </a:lnTo>
                    <a:lnTo>
                      <a:pt x="52070" y="127761"/>
                    </a:lnTo>
                    <a:lnTo>
                      <a:pt x="23749" y="127761"/>
                    </a:lnTo>
                    <a:lnTo>
                      <a:pt x="23749" y="141985"/>
                    </a:lnTo>
                    <a:lnTo>
                      <a:pt x="52070" y="141985"/>
                    </a:lnTo>
                    <a:lnTo>
                      <a:pt x="52070" y="156082"/>
                    </a:lnTo>
                    <a:lnTo>
                      <a:pt x="23749" y="156082"/>
                    </a:lnTo>
                    <a:lnTo>
                      <a:pt x="23749" y="170306"/>
                    </a:lnTo>
                    <a:lnTo>
                      <a:pt x="52070" y="170306"/>
                    </a:lnTo>
                    <a:lnTo>
                      <a:pt x="52070" y="184530"/>
                    </a:lnTo>
                    <a:lnTo>
                      <a:pt x="23749" y="184530"/>
                    </a:lnTo>
                    <a:lnTo>
                      <a:pt x="23749" y="198754"/>
                    </a:lnTo>
                    <a:lnTo>
                      <a:pt x="52070" y="198754"/>
                    </a:lnTo>
                    <a:lnTo>
                      <a:pt x="52070" y="208406"/>
                    </a:lnTo>
                    <a:lnTo>
                      <a:pt x="34544" y="219074"/>
                    </a:lnTo>
                    <a:lnTo>
                      <a:pt x="19812" y="232917"/>
                    </a:lnTo>
                    <a:lnTo>
                      <a:pt x="8000" y="249427"/>
                    </a:lnTo>
                    <a:lnTo>
                      <a:pt x="0" y="268096"/>
                    </a:lnTo>
                    <a:lnTo>
                      <a:pt x="15367" y="268096"/>
                    </a:lnTo>
                    <a:lnTo>
                      <a:pt x="17018" y="263143"/>
                    </a:lnTo>
                    <a:lnTo>
                      <a:pt x="25908" y="247903"/>
                    </a:lnTo>
                    <a:lnTo>
                      <a:pt x="37719" y="234822"/>
                    </a:lnTo>
                    <a:lnTo>
                      <a:pt x="52070" y="224408"/>
                    </a:lnTo>
                    <a:lnTo>
                      <a:pt x="66294" y="224408"/>
                    </a:lnTo>
                    <a:lnTo>
                      <a:pt x="66294" y="42544"/>
                    </a:lnTo>
                    <a:lnTo>
                      <a:pt x="68452" y="31495"/>
                    </a:lnTo>
                    <a:lnTo>
                      <a:pt x="74549" y="22478"/>
                    </a:lnTo>
                    <a:lnTo>
                      <a:pt x="83565" y="16382"/>
                    </a:lnTo>
                    <a:lnTo>
                      <a:pt x="94614" y="14224"/>
                    </a:lnTo>
                    <a:lnTo>
                      <a:pt x="125984" y="14224"/>
                    </a:lnTo>
                    <a:lnTo>
                      <a:pt x="124713" y="12445"/>
                    </a:lnTo>
                    <a:lnTo>
                      <a:pt x="111251" y="3301"/>
                    </a:lnTo>
                    <a:lnTo>
                      <a:pt x="94614" y="0"/>
                    </a:lnTo>
                    <a:close/>
                  </a:path>
                </a:pathLst>
              </a:custGeom>
              <a:solidFill>
                <a:srgbClr val="034E9F"/>
              </a:solidFill>
            </p:spPr>
            <p:txBody>
              <a:bodyPr wrap="square" lIns="0" tIns="0" rIns="0" bIns="0" rtlCol="0"/>
              <a:lstStyle/>
              <a:p>
                <a:pPr defTabSz="1219170"/>
                <a:endParaRPr sz="2400" kern="0">
                  <a:solidFill>
                    <a:sysClr val="windowText" lastClr="00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5" name="object 25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244466" y="3743375"/>
                <a:ext cx="96706" cy="79705"/>
              </a:xfrm>
              <a:prstGeom prst="rect">
                <a:avLst/>
              </a:prstGeom>
            </p:spPr>
          </p:pic>
          <p:sp>
            <p:nvSpPr>
              <p:cNvPr id="26" name="object 26"/>
              <p:cNvSpPr/>
              <p:nvPr/>
            </p:nvSpPr>
            <p:spPr>
              <a:xfrm>
                <a:off x="4201922" y="3468242"/>
                <a:ext cx="85725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85725" h="298450">
                    <a:moveTo>
                      <a:pt x="85217" y="255524"/>
                    </a:moveTo>
                    <a:lnTo>
                      <a:pt x="82423" y="240538"/>
                    </a:lnTo>
                    <a:lnTo>
                      <a:pt x="74930" y="227965"/>
                    </a:lnTo>
                    <a:lnTo>
                      <a:pt x="74041" y="227076"/>
                    </a:lnTo>
                    <a:lnTo>
                      <a:pt x="73888" y="227076"/>
                    </a:lnTo>
                    <a:lnTo>
                      <a:pt x="70993" y="224650"/>
                    </a:lnTo>
                    <a:lnTo>
                      <a:pt x="70993" y="255524"/>
                    </a:lnTo>
                    <a:lnTo>
                      <a:pt x="68707" y="266573"/>
                    </a:lnTo>
                    <a:lnTo>
                      <a:pt x="62611" y="275590"/>
                    </a:lnTo>
                    <a:lnTo>
                      <a:pt x="53594" y="281686"/>
                    </a:lnTo>
                    <a:lnTo>
                      <a:pt x="42545" y="283972"/>
                    </a:lnTo>
                    <a:lnTo>
                      <a:pt x="31496" y="281686"/>
                    </a:lnTo>
                    <a:lnTo>
                      <a:pt x="22479" y="275590"/>
                    </a:lnTo>
                    <a:lnTo>
                      <a:pt x="16383" y="266573"/>
                    </a:lnTo>
                    <a:lnTo>
                      <a:pt x="14224" y="255524"/>
                    </a:lnTo>
                    <a:lnTo>
                      <a:pt x="16383" y="244475"/>
                    </a:lnTo>
                    <a:lnTo>
                      <a:pt x="53594" y="229362"/>
                    </a:lnTo>
                    <a:lnTo>
                      <a:pt x="70993" y="255524"/>
                    </a:lnTo>
                    <a:lnTo>
                      <a:pt x="70993" y="224650"/>
                    </a:lnTo>
                    <a:lnTo>
                      <a:pt x="63754" y="218567"/>
                    </a:lnTo>
                    <a:lnTo>
                      <a:pt x="49657" y="213614"/>
                    </a:lnTo>
                    <a:lnTo>
                      <a:pt x="49657" y="0"/>
                    </a:lnTo>
                    <a:lnTo>
                      <a:pt x="35560" y="0"/>
                    </a:lnTo>
                    <a:lnTo>
                      <a:pt x="35560" y="213614"/>
                    </a:lnTo>
                    <a:lnTo>
                      <a:pt x="21463" y="218567"/>
                    </a:lnTo>
                    <a:lnTo>
                      <a:pt x="10160" y="227965"/>
                    </a:lnTo>
                    <a:lnTo>
                      <a:pt x="2667" y="240538"/>
                    </a:lnTo>
                    <a:lnTo>
                      <a:pt x="0" y="255524"/>
                    </a:lnTo>
                    <a:lnTo>
                      <a:pt x="3302" y="272034"/>
                    </a:lnTo>
                    <a:lnTo>
                      <a:pt x="12446" y="285623"/>
                    </a:lnTo>
                    <a:lnTo>
                      <a:pt x="26035" y="294767"/>
                    </a:lnTo>
                    <a:lnTo>
                      <a:pt x="42545" y="298069"/>
                    </a:lnTo>
                    <a:lnTo>
                      <a:pt x="59182" y="294767"/>
                    </a:lnTo>
                    <a:lnTo>
                      <a:pt x="72644" y="285623"/>
                    </a:lnTo>
                    <a:lnTo>
                      <a:pt x="73787" y="283972"/>
                    </a:lnTo>
                    <a:lnTo>
                      <a:pt x="73914" y="283972"/>
                    </a:lnTo>
                    <a:lnTo>
                      <a:pt x="81788" y="272034"/>
                    </a:lnTo>
                    <a:lnTo>
                      <a:pt x="85217" y="255524"/>
                    </a:lnTo>
                    <a:close/>
                  </a:path>
                </a:pathLst>
              </a:custGeom>
              <a:solidFill>
                <a:srgbClr val="034E9F"/>
              </a:solidFill>
            </p:spPr>
            <p:txBody>
              <a:bodyPr wrap="square" lIns="0" tIns="0" rIns="0" bIns="0" rtlCol="0"/>
              <a:lstStyle/>
              <a:p>
                <a:pPr defTabSz="1219170"/>
                <a:endParaRPr sz="2400" kern="0">
                  <a:solidFill>
                    <a:sysClr val="windowText" lastClr="00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8" name="object 28"/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081652" y="3733513"/>
                <a:ext cx="78629" cy="108110"/>
              </a:xfrm>
              <a:prstGeom prst="rect">
                <a:avLst/>
              </a:prstGeom>
            </p:spPr>
          </p:pic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4AB2EB1-A246-A955-E4CF-3D63DAD4442E}"/>
                </a:ext>
              </a:extLst>
            </p:cNvPr>
            <p:cNvSpPr txBox="1"/>
            <p:nvPr/>
          </p:nvSpPr>
          <p:spPr>
            <a:xfrm>
              <a:off x="3903183" y="3259567"/>
              <a:ext cx="392303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GB" sz="1467" kern="0">
                  <a:solidFill>
                    <a:srgbClr val="1F497D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⁰C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9E24F6C-DC4D-6CBD-BE10-FBF20295D6AF}"/>
              </a:ext>
            </a:extLst>
          </p:cNvPr>
          <p:cNvSpPr txBox="1"/>
          <p:nvPr/>
        </p:nvSpPr>
        <p:spPr>
          <a:xfrm>
            <a:off x="5883993" y="4120090"/>
            <a:ext cx="5276427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329" defTabSz="1219170">
              <a:buClr>
                <a:srgbClr val="FFC000"/>
              </a:buClr>
              <a:buSzPct val="150000"/>
              <a:defRPr/>
            </a:pPr>
            <a:r>
              <a:rPr lang="en-GB" sz="1867" b="1" kern="0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/>
              </a:rPr>
              <a:t>Member of EU national development bank organisations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DC13C-96AB-7C7E-B822-B4DCFFA7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DEDE539-5046-CE60-711A-AC3A8C604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40" y="1937066"/>
            <a:ext cx="10922664" cy="335217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0B3AF40-6585-312B-F0AE-3AD4AD5B87B8}"/>
              </a:ext>
            </a:extLst>
          </p:cNvPr>
          <p:cNvSpPr txBox="1"/>
          <p:nvPr/>
        </p:nvSpPr>
        <p:spPr>
          <a:xfrm>
            <a:off x="4407134" y="1840456"/>
            <a:ext cx="1022888" cy="344878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endParaRPr lang="en-MT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B277FF-7348-6263-12B4-FDFC8D2E9B6B}"/>
              </a:ext>
            </a:extLst>
          </p:cNvPr>
          <p:cNvSpPr txBox="1"/>
          <p:nvPr/>
        </p:nvSpPr>
        <p:spPr>
          <a:xfrm>
            <a:off x="2595492" y="330241"/>
            <a:ext cx="7615308" cy="765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33" algn="ctr">
              <a:lnSpc>
                <a:spcPct val="90000"/>
              </a:lnSpc>
              <a:spcBef>
                <a:spcPts val="140"/>
              </a:spcBef>
            </a:pPr>
            <a:r>
              <a:rPr lang="en-GB" sz="2667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GTM LOAN ASSISTANCE PROGRAMME</a:t>
            </a:r>
          </a:p>
          <a:p>
            <a:pPr marL="16933" algn="ctr">
              <a:lnSpc>
                <a:spcPct val="90000"/>
              </a:lnSpc>
              <a:spcBef>
                <a:spcPts val="140"/>
              </a:spcBef>
            </a:pPr>
            <a:r>
              <a:rPr lang="en-GB" sz="2100" b="1" dirty="0">
                <a:latin typeface="Cambria" panose="02040503050406030204" pitchFamily="18" charset="0"/>
                <a:ea typeface="Cambria" panose="02040503050406030204" pitchFamily="18" charset="0"/>
              </a:rPr>
              <a:t>Reducing the cost and risk of innovation financing in Malta</a:t>
            </a:r>
            <a:endParaRPr lang="en-GB" sz="2100" b="1" dirty="0">
              <a:solidFill>
                <a:srgbClr val="034E9F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59F7EC-04C9-E4CF-94FC-E58569140AA6}"/>
              </a:ext>
            </a:extLst>
          </p:cNvPr>
          <p:cNvSpPr txBox="1"/>
          <p:nvPr/>
        </p:nvSpPr>
        <p:spPr>
          <a:xfrm>
            <a:off x="1320800" y="5385848"/>
            <a:ext cx="107086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>
                <a:latin typeface="Cambria" panose="02040503050406030204" pitchFamily="18" charset="0"/>
                <a:ea typeface="Cambria" panose="02040503050406030204" pitchFamily="18" charset="0"/>
              </a:rPr>
              <a:t>Delivered through MDB and Xjenza Malta, in partnership with commercial banks</a:t>
            </a:r>
          </a:p>
        </p:txBody>
      </p:sp>
    </p:spTree>
    <p:extLst>
      <p:ext uri="{BB962C8B-B14F-4D97-AF65-F5344CB8AC3E}">
        <p14:creationId xmlns:p14="http://schemas.microsoft.com/office/powerpoint/2010/main" val="3794515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C89DA-3119-764B-2A58-4E4C52E97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364652-5858-FE44-3956-16697FA31F3D}"/>
              </a:ext>
            </a:extLst>
          </p:cNvPr>
          <p:cNvSpPr/>
          <p:nvPr/>
        </p:nvSpPr>
        <p:spPr>
          <a:xfrm>
            <a:off x="6945904" y="1983118"/>
            <a:ext cx="4443455" cy="4019511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9E99EF2-4138-5B1F-9D5B-FCB7F7D389AE}"/>
              </a:ext>
            </a:extLst>
          </p:cNvPr>
          <p:cNvGrpSpPr/>
          <p:nvPr/>
        </p:nvGrpSpPr>
        <p:grpSpPr>
          <a:xfrm>
            <a:off x="621173" y="2984493"/>
            <a:ext cx="5158775" cy="1410831"/>
            <a:chOff x="759362" y="1435782"/>
            <a:chExt cx="5158775" cy="141083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3000ADA-5353-ABA7-0864-FCB9111EDD12}"/>
                </a:ext>
              </a:extLst>
            </p:cNvPr>
            <p:cNvSpPr/>
            <p:nvPr/>
          </p:nvSpPr>
          <p:spPr>
            <a:xfrm>
              <a:off x="774539" y="1514282"/>
              <a:ext cx="3960264" cy="124131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>
              <a:solidFill>
                <a:srgbClr val="034E9F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MDB </a:t>
              </a:r>
              <a:br>
                <a:rPr lang="en-GB" sz="2000" dirty="0">
                  <a:latin typeface="Cambria" panose="02040503050406030204" pitchFamily="18" charset="0"/>
                  <a:ea typeface="Cambria" panose="02040503050406030204" pitchFamily="18" charset="0"/>
                </a:rPr>
              </a:br>
              <a:r>
                <a:rPr lang="en-GB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80%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AAF4085-5160-15CD-867C-8D3641CDCD4F}"/>
                </a:ext>
              </a:extLst>
            </p:cNvPr>
            <p:cNvSpPr/>
            <p:nvPr/>
          </p:nvSpPr>
          <p:spPr>
            <a:xfrm>
              <a:off x="4734804" y="1514282"/>
              <a:ext cx="1168158" cy="12413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34E9F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00" b="1" dirty="0">
                  <a:solidFill>
                    <a:srgbClr val="034E9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Partner Bank</a:t>
              </a:r>
            </a:p>
            <a:p>
              <a:pPr algn="ctr"/>
              <a:r>
                <a:rPr lang="en-GB" sz="1300" b="1" dirty="0">
                  <a:solidFill>
                    <a:srgbClr val="034E9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20%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BF19821-C483-6B04-DF94-43BA068AE4E1}"/>
                </a:ext>
              </a:extLst>
            </p:cNvPr>
            <p:cNvCxnSpPr>
              <a:cxnSpLocks/>
            </p:cNvCxnSpPr>
            <p:nvPr/>
          </p:nvCxnSpPr>
          <p:spPr>
            <a:xfrm>
              <a:off x="759362" y="1435782"/>
              <a:ext cx="5143598" cy="0"/>
            </a:xfrm>
            <a:prstGeom prst="line">
              <a:avLst/>
            </a:prstGeom>
            <a:ln>
              <a:solidFill>
                <a:srgbClr val="034E9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734D565-222C-5767-4C22-834DD974C632}"/>
                </a:ext>
              </a:extLst>
            </p:cNvPr>
            <p:cNvCxnSpPr>
              <a:cxnSpLocks/>
            </p:cNvCxnSpPr>
            <p:nvPr/>
          </p:nvCxnSpPr>
          <p:spPr>
            <a:xfrm>
              <a:off x="774539" y="2846613"/>
              <a:ext cx="5143598" cy="0"/>
            </a:xfrm>
            <a:prstGeom prst="line">
              <a:avLst/>
            </a:prstGeom>
            <a:ln>
              <a:solidFill>
                <a:srgbClr val="034E9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D18A189-1FB7-7F55-00A8-9FE121A6FC20}"/>
              </a:ext>
            </a:extLst>
          </p:cNvPr>
          <p:cNvSpPr txBox="1"/>
          <p:nvPr/>
        </p:nvSpPr>
        <p:spPr>
          <a:xfrm>
            <a:off x="7060197" y="2748689"/>
            <a:ext cx="420724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GB" sz="2100" b="1" dirty="0">
                <a:latin typeface="Cambria" panose="02040503050406030204" pitchFamily="18" charset="0"/>
                <a:ea typeface="Cambria" panose="02040503050406030204" pitchFamily="18" charset="0"/>
              </a:rPr>
              <a:t>   Xjenza Malta Grant component</a:t>
            </a:r>
          </a:p>
          <a:p>
            <a:pPr marL="342900" indent="-342900" algn="just">
              <a:spcBef>
                <a:spcPts val="600"/>
              </a:spcBef>
              <a:buAutoNum type="arabicPeriod"/>
            </a:pPr>
            <a:endParaRPr lang="en-GB" sz="1000" b="1" dirty="0">
              <a:solidFill>
                <a:srgbClr val="034E9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20725" lvl="1" indent="-263525" algn="just">
              <a:spcBef>
                <a:spcPts val="600"/>
              </a:spcBef>
              <a:buAutoNum type="arabicPeriod"/>
            </a:pPr>
            <a:r>
              <a:rPr lang="en-GB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Interest Rate Subsidy</a:t>
            </a:r>
          </a:p>
          <a:p>
            <a:pPr lvl="1" algn="just">
              <a:spcBef>
                <a:spcPts val="1800"/>
              </a:spcBef>
            </a:pPr>
            <a:r>
              <a:rPr lang="en-GB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Front Contribution Support</a:t>
            </a:r>
          </a:p>
          <a:p>
            <a:pPr lvl="1" algn="just">
              <a:spcBef>
                <a:spcPts val="1800"/>
              </a:spcBef>
            </a:pPr>
            <a:r>
              <a:rPr lang="en-GB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 Collateral Enhancement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CC3D77-69C9-F440-F44F-5DBAA50BFA60}"/>
              </a:ext>
            </a:extLst>
          </p:cNvPr>
          <p:cNvSpPr txBox="1"/>
          <p:nvPr/>
        </p:nvSpPr>
        <p:spPr>
          <a:xfrm>
            <a:off x="2116754" y="4314857"/>
            <a:ext cx="149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>
              <a:solidFill>
                <a:srgbClr val="034E9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000" b="1" dirty="0">
                <a:latin typeface="Cambria" panose="02040503050406030204" pitchFamily="18" charset="0"/>
                <a:ea typeface="Cambria" panose="02040503050406030204" pitchFamily="18" charset="0"/>
              </a:rPr>
              <a:t>Benefits</a:t>
            </a:r>
          </a:p>
        </p:txBody>
      </p:sp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92B8E5D1-0A7F-786E-B924-08DC247AB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694815"/>
              </p:ext>
            </p:extLst>
          </p:nvPr>
        </p:nvGraphicFramePr>
        <p:xfrm>
          <a:off x="889897" y="4683345"/>
          <a:ext cx="549519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519">
                  <a:extLst>
                    <a:ext uri="{9D8B030D-6E8A-4147-A177-3AD203B41FA5}">
                      <a16:colId xmlns:a16="http://schemas.microsoft.com/office/drawing/2014/main" val="1875125014"/>
                    </a:ext>
                  </a:extLst>
                </a:gridCol>
              </a:tblGrid>
              <a:tr h="327649">
                <a:tc>
                  <a:txBody>
                    <a:bodyPr/>
                    <a:lstStyle/>
                    <a:p>
                      <a:pPr algn="ctr"/>
                      <a:endParaRPr lang="en-GB" sz="2100" dirty="0">
                        <a:solidFill>
                          <a:srgbClr val="034E9F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939712"/>
                  </a:ext>
                </a:extLst>
              </a:tr>
              <a:tr h="327649">
                <a:tc>
                  <a:txBody>
                    <a:bodyPr/>
                    <a:lstStyle/>
                    <a:p>
                      <a:pPr algn="ctr"/>
                      <a:endParaRPr lang="en-GB" sz="2100" dirty="0">
                        <a:solidFill>
                          <a:srgbClr val="034E9F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8981855"/>
                  </a:ext>
                </a:extLst>
              </a:tr>
              <a:tr h="327649">
                <a:tc>
                  <a:txBody>
                    <a:bodyPr/>
                    <a:lstStyle/>
                    <a:p>
                      <a:pPr algn="ctr"/>
                      <a:endParaRPr lang="en-GB" sz="2100" dirty="0">
                        <a:solidFill>
                          <a:srgbClr val="034E9F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934306"/>
                  </a:ext>
                </a:extLst>
              </a:tr>
              <a:tr h="327649">
                <a:tc>
                  <a:txBody>
                    <a:bodyPr/>
                    <a:lstStyle/>
                    <a:p>
                      <a:pPr algn="ctr"/>
                      <a:endParaRPr lang="en-GB" sz="2100" dirty="0">
                        <a:solidFill>
                          <a:srgbClr val="034E9F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15381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CCB8F89-43C8-C19F-3BD6-27DC647D9017}"/>
              </a:ext>
            </a:extLst>
          </p:cNvPr>
          <p:cNvSpPr txBox="1"/>
          <p:nvPr/>
        </p:nvSpPr>
        <p:spPr>
          <a:xfrm>
            <a:off x="1250982" y="2134016"/>
            <a:ext cx="3883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latin typeface="Cambria" panose="02040503050406030204" pitchFamily="18" charset="0"/>
                <a:ea typeface="Cambria" panose="02040503050406030204" pitchFamily="18" charset="0"/>
              </a:rPr>
              <a:t>MDB risk-sharing component</a:t>
            </a:r>
          </a:p>
          <a:p>
            <a:pPr algn="ctr"/>
            <a:r>
              <a:rPr lang="en-GB" sz="1500" b="1" i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SME Guarantee Scheme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B949DD-5964-AF5A-530D-B39E244BBD09}"/>
              </a:ext>
            </a:extLst>
          </p:cNvPr>
          <p:cNvSpPr/>
          <p:nvPr/>
        </p:nvSpPr>
        <p:spPr>
          <a:xfrm>
            <a:off x="621173" y="2002783"/>
            <a:ext cx="5158775" cy="4019518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lus Sign 6">
            <a:extLst>
              <a:ext uri="{FF2B5EF4-FFF2-40B4-BE49-F238E27FC236}">
                <a16:creationId xmlns:a16="http://schemas.microsoft.com/office/drawing/2014/main" id="{73640097-C3D2-BB0C-0A6D-14255F405756}"/>
              </a:ext>
            </a:extLst>
          </p:cNvPr>
          <p:cNvSpPr/>
          <p:nvPr/>
        </p:nvSpPr>
        <p:spPr>
          <a:xfrm>
            <a:off x="6034310" y="2588471"/>
            <a:ext cx="698611" cy="667526"/>
          </a:xfrm>
          <a:prstGeom prst="mathPlus">
            <a:avLst/>
          </a:prstGeom>
          <a:solidFill>
            <a:srgbClr val="034E9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2AE020F-483F-6863-4961-B023BCF49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361" y="318152"/>
            <a:ext cx="2750915" cy="128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ject 8">
            <a:extLst>
              <a:ext uri="{FF2B5EF4-FFF2-40B4-BE49-F238E27FC236}">
                <a16:creationId xmlns:a16="http://schemas.microsoft.com/office/drawing/2014/main" id="{7EE63DF7-7D38-DB11-934B-E79FC128EBF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1040" y="491562"/>
            <a:ext cx="2202932" cy="10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CEDA2C9-C8D0-C187-0B18-A13C19BFB37D}"/>
              </a:ext>
            </a:extLst>
          </p:cNvPr>
          <p:cNvSpPr txBox="1"/>
          <p:nvPr/>
        </p:nvSpPr>
        <p:spPr>
          <a:xfrm>
            <a:off x="729149" y="4973895"/>
            <a:ext cx="4686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en-GB" b="1" dirty="0">
                <a:solidFill>
                  <a:srgbClr val="034E9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Collateral, Interest Rate, Repayment Term,                      Access to Finance</a:t>
            </a:r>
          </a:p>
          <a:p>
            <a:endParaRPr lang="en-GB" sz="1200" dirty="0">
              <a:solidFill>
                <a:srgbClr val="034E9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692ADE82-B007-C226-0825-11C7BEB67C4F}"/>
              </a:ext>
            </a:extLst>
          </p:cNvPr>
          <p:cNvSpPr/>
          <p:nvPr/>
        </p:nvSpPr>
        <p:spPr>
          <a:xfrm>
            <a:off x="2482106" y="4264628"/>
            <a:ext cx="268751" cy="317492"/>
          </a:xfrm>
          <a:prstGeom prst="downArrow">
            <a:avLst/>
          </a:prstGeom>
          <a:solidFill>
            <a:srgbClr val="034E9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655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sign&#10;&#10;Description automatically generated">
            <a:extLst>
              <a:ext uri="{FF2B5EF4-FFF2-40B4-BE49-F238E27FC236}">
                <a16:creationId xmlns:a16="http://schemas.microsoft.com/office/drawing/2014/main" id="{06E25650-CF0C-71B4-DBBA-2C0E62F7C3C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624567-1D51-4FA3-89F3-0F4F30DA9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97" y="536664"/>
            <a:ext cx="6217920" cy="5715000"/>
          </a:xfrm>
        </p:spPr>
        <p:txBody>
          <a:bodyPr/>
          <a:lstStyle/>
          <a:p>
            <a:r>
              <a:rPr lang="en-GB" dirty="0">
                <a:solidFill>
                  <a:schemeClr val="bg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49BD01-5D29-4C19-86DE-C42F2AC3B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1" y="3806456"/>
            <a:ext cx="3876403" cy="244520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r">
              <a:lnSpc>
                <a:spcPct val="100000"/>
              </a:lnSpc>
            </a:pPr>
            <a:r>
              <a:rPr lang="en-GB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mdb.org.mt</a:t>
            </a:r>
          </a:p>
          <a:p>
            <a:pPr algn="r">
              <a:lnSpc>
                <a:spcPct val="100000"/>
              </a:lnSpc>
            </a:pPr>
            <a:r>
              <a:rPr lang="en-GB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info@mdb.org.mt</a:t>
            </a:r>
          </a:p>
          <a:p>
            <a:pPr>
              <a:lnSpc>
                <a:spcPct val="100000"/>
              </a:lnSpc>
            </a:pPr>
            <a:endParaRPr lang="en-GB" sz="1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22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43611b-3e65-4734-8b41-12f58d386275" xsi:nil="true"/>
    <lcf76f155ced4ddcb4097134ff3c332f xmlns="8782b78e-d36e-48e6-9472-2fb8e5075fca">
      <Terms xmlns="http://schemas.microsoft.com/office/infopath/2007/PartnerControls"/>
    </lcf76f155ced4ddcb4097134ff3c332f>
    <Classification xmlns="2c43611b-3e65-4734-8b41-12f58d386275">MDB-Restricted</Classification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67C2061613F4F918C7CCED03C46D1" ma:contentTypeVersion="13" ma:contentTypeDescription="Create a new document." ma:contentTypeScope="" ma:versionID="fa8fbef3e4cacc2d867dfb504ca71470">
  <xsd:schema xmlns:xsd="http://www.w3.org/2001/XMLSchema" xmlns:xs="http://www.w3.org/2001/XMLSchema" xmlns:p="http://schemas.microsoft.com/office/2006/metadata/properties" xmlns:ns2="8782b78e-d36e-48e6-9472-2fb8e5075fca" xmlns:ns3="2c43611b-3e65-4734-8b41-12f58d386275" targetNamespace="http://schemas.microsoft.com/office/2006/metadata/properties" ma:root="true" ma:fieldsID="d785ebb47be500a7a58f10f63db24813" ns2:_="" ns3:_="">
    <xsd:import namespace="8782b78e-d36e-48e6-9472-2fb8e5075fca"/>
    <xsd:import namespace="2c43611b-3e65-4734-8b41-12f58d3862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3:Classification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2b78e-d36e-48e6-9472-2fb8e5075f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858473a-97ee-428e-a817-eb9457ba025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43611b-3e65-4734-8b41-12f58d386275" elementFormDefault="qualified">
    <xsd:import namespace="http://schemas.microsoft.com/office/2006/documentManagement/types"/>
    <xsd:import namespace="http://schemas.microsoft.com/office/infopath/2007/PartnerControls"/>
    <xsd:element name="Classification" ma:index="11" nillable="true" ma:displayName="Classification" ma:default="MDB Restricted" ma:format="Dropdown" ma:internalName="Classification">
      <xsd:simpleType>
        <xsd:restriction base="dms:Choice">
          <xsd:enumeration value="Enter choice"/>
          <xsd:enumeration value="MDB Unrestricted"/>
          <xsd:enumeration value="MDB Restricted"/>
          <xsd:enumeration value="MDB Confidential"/>
          <xsd:enumeration value="MDB Secret"/>
        </xsd:restriction>
      </xsd:simpleType>
    </xsd:element>
    <xsd:element name="TaxCatchAll" ma:index="15" nillable="true" ma:displayName="Taxonomy Catch All Column" ma:hidden="true" ma:list="{9989d902-8305-414f-b2a8-cacff6adf92f}" ma:internalName="TaxCatchAll" ma:showField="CatchAllData" ma:web="2c43611b-3e65-4734-8b41-12f58d3862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F56677-963E-4D6B-B170-D49C86323F71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2c43611b-3e65-4734-8b41-12f58d386275"/>
    <ds:schemaRef ds:uri="24030692-94a5-4b1a-8fd9-ee9e6e9663cb"/>
    <ds:schemaRef ds:uri="http://www.w3.org/XML/1998/namespace"/>
    <ds:schemaRef ds:uri="987e12cd-7252-4789-8560-65eee7579632"/>
    <ds:schemaRef ds:uri="8782b78e-d36e-48e6-9472-2fb8e5075fca"/>
  </ds:schemaRefs>
</ds:datastoreItem>
</file>

<file path=customXml/itemProps2.xml><?xml version="1.0" encoding="utf-8"?>
<ds:datastoreItem xmlns:ds="http://schemas.openxmlformats.org/officeDocument/2006/customXml" ds:itemID="{2D89E3FB-B96B-4400-8C53-A3BB095E7B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68DB0E-F2A1-493D-B361-7E2AAC1AA2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82b78e-d36e-48e6-9472-2fb8e5075fca"/>
    <ds:schemaRef ds:uri="2c43611b-3e65-4734-8b41-12f58d3862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255</Words>
  <Application>Microsoft Office PowerPoint</Application>
  <PresentationFormat>Widescreen</PresentationFormat>
  <Paragraphs>50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Law David at MDB</dc:creator>
  <cp:lastModifiedBy>Darmanin Joseph at MDB</cp:lastModifiedBy>
  <cp:revision>8</cp:revision>
  <dcterms:created xsi:type="dcterms:W3CDTF">2026-03-27T13:42:52Z</dcterms:created>
  <dcterms:modified xsi:type="dcterms:W3CDTF">2026-05-08T10:36:06Z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306bd59-1870-4365-bae4-57676c9ee3d1_Enabled">
    <vt:lpwstr>true</vt:lpwstr>
  </property>
  <property fmtid="{D5CDD505-2E9C-101B-9397-08002B2CF9AE}" pid="3" name="MSIP_Label_f306bd59-1870-4365-bae4-57676c9ee3d1_SetDate">
    <vt:lpwstr>2026-03-27T14:14:07Z</vt:lpwstr>
  </property>
  <property fmtid="{D5CDD505-2E9C-101B-9397-08002B2CF9AE}" pid="4" name="MSIP_Label_f306bd59-1870-4365-bae4-57676c9ee3d1_Method">
    <vt:lpwstr>Standard</vt:lpwstr>
  </property>
  <property fmtid="{D5CDD505-2E9C-101B-9397-08002B2CF9AE}" pid="5" name="MSIP_Label_f306bd59-1870-4365-bae4-57676c9ee3d1_Name">
    <vt:lpwstr>MDB-Restricted</vt:lpwstr>
  </property>
  <property fmtid="{D5CDD505-2E9C-101B-9397-08002B2CF9AE}" pid="6" name="MSIP_Label_f306bd59-1870-4365-bae4-57676c9ee3d1_SiteId">
    <vt:lpwstr>34cdd9f5-5db8-49bc-acba-01f65cca680d</vt:lpwstr>
  </property>
  <property fmtid="{D5CDD505-2E9C-101B-9397-08002B2CF9AE}" pid="7" name="MSIP_Label_f306bd59-1870-4365-bae4-57676c9ee3d1_ActionId">
    <vt:lpwstr>3bb14227-977a-46d7-859b-51b02baef67b</vt:lpwstr>
  </property>
  <property fmtid="{D5CDD505-2E9C-101B-9397-08002B2CF9AE}" pid="8" name="MSIP_Label_f306bd59-1870-4365-bae4-57676c9ee3d1_ContentBits">
    <vt:lpwstr>1</vt:lpwstr>
  </property>
  <property fmtid="{D5CDD505-2E9C-101B-9397-08002B2CF9AE}" pid="9" name="MSIP_Label_f306bd59-1870-4365-bae4-57676c9ee3d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MDB Restricted</vt:lpwstr>
  </property>
  <property fmtid="{D5CDD505-2E9C-101B-9397-08002B2CF9AE}" pid="12" name="ContentTypeId">
    <vt:lpwstr>0x01010034667C2061613F4F918C7CCED03C46D1</vt:lpwstr>
  </property>
  <property fmtid="{D5CDD505-2E9C-101B-9397-08002B2CF9AE}" pid="13" name="MediaServiceImageTags">
    <vt:lpwstr/>
  </property>
</Properties>
</file>